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3"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87" r:id="rId18"/>
    <p:sldId id="274" r:id="rId19"/>
    <p:sldId id="275" r:id="rId20"/>
    <p:sldId id="276" r:id="rId21"/>
    <p:sldId id="283" r:id="rId22"/>
    <p:sldId id="278" r:id="rId23"/>
    <p:sldId id="280" r:id="rId24"/>
    <p:sldId id="281" r:id="rId25"/>
    <p:sldId id="282" r:id="rId26"/>
    <p:sldId id="298" r:id="rId27"/>
    <p:sldId id="288" r:id="rId28"/>
    <p:sldId id="289" r:id="rId29"/>
    <p:sldId id="291" r:id="rId30"/>
    <p:sldId id="292" r:id="rId31"/>
    <p:sldId id="297" r:id="rId32"/>
    <p:sldId id="277" r:id="rId33"/>
    <p:sldId id="279" r:id="rId34"/>
    <p:sldId id="285" r:id="rId35"/>
    <p:sldId id="286" r:id="rId36"/>
    <p:sldId id="293" r:id="rId37"/>
    <p:sldId id="295" r:id="rId38"/>
    <p:sldId id="296" r:id="rId39"/>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31" autoAdjust="0"/>
    <p:restoredTop sz="94660"/>
  </p:normalViewPr>
  <p:slideViewPr>
    <p:cSldViewPr snapToGrid="0">
      <p:cViewPr varScale="1">
        <p:scale>
          <a:sx n="94" d="100"/>
          <a:sy n="94" d="100"/>
        </p:scale>
        <p:origin x="235" y="8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BB2E57-2C0F-4C2E-A90E-075374B1C7E8}" type="doc">
      <dgm:prSet loTypeId="urn:microsoft.com/office/officeart/2005/8/layout/pyramid1" loCatId="pyramid" qsTypeId="urn:microsoft.com/office/officeart/2005/8/quickstyle/simple1" qsCatId="simple" csTypeId="urn:microsoft.com/office/officeart/2005/8/colors/accent1_2" csCatId="accent1" phldr="1"/>
      <dgm:spPr/>
    </dgm:pt>
    <dgm:pt modelId="{CFC860DF-53D5-4829-B664-067E018AC881}">
      <dgm:prSet phldrT="[Text]"/>
      <dgm:spPr/>
      <dgm:t>
        <a:bodyPr/>
        <a:lstStyle/>
        <a:p>
          <a:r>
            <a:rPr lang="en-US" dirty="0" smtClean="0"/>
            <a:t>Casual</a:t>
          </a:r>
          <a:endParaRPr lang="en-US" dirty="0"/>
        </a:p>
      </dgm:t>
    </dgm:pt>
    <dgm:pt modelId="{5C0B51D3-0071-4B42-A2E0-DCE6ABB084A7}" type="parTrans" cxnId="{AC9EE50C-39AB-40F5-A9E9-66A69BD44401}">
      <dgm:prSet/>
      <dgm:spPr/>
      <dgm:t>
        <a:bodyPr/>
        <a:lstStyle/>
        <a:p>
          <a:endParaRPr lang="en-US"/>
        </a:p>
      </dgm:t>
    </dgm:pt>
    <dgm:pt modelId="{3E696AD2-5A2B-4A52-8010-4763FADF6141}" type="sibTrans" cxnId="{AC9EE50C-39AB-40F5-A9E9-66A69BD44401}">
      <dgm:prSet/>
      <dgm:spPr/>
      <dgm:t>
        <a:bodyPr/>
        <a:lstStyle/>
        <a:p>
          <a:endParaRPr lang="en-US"/>
        </a:p>
      </dgm:t>
    </dgm:pt>
    <dgm:pt modelId="{10BD0D2B-1975-49AA-8F9F-F0E1C0EFC6D1}">
      <dgm:prSet phldrT="[Text]"/>
      <dgm:spPr/>
      <dgm:t>
        <a:bodyPr/>
        <a:lstStyle/>
        <a:p>
          <a:r>
            <a:rPr lang="en-US" dirty="0" smtClean="0"/>
            <a:t>Critical </a:t>
          </a:r>
          <a:endParaRPr lang="en-US" dirty="0"/>
        </a:p>
      </dgm:t>
    </dgm:pt>
    <dgm:pt modelId="{61BDBE23-36CD-4A74-8697-F604594207C3}" type="parTrans" cxnId="{EA1E50C1-7F77-4944-B86E-645A41AFCE25}">
      <dgm:prSet/>
      <dgm:spPr/>
      <dgm:t>
        <a:bodyPr/>
        <a:lstStyle/>
        <a:p>
          <a:endParaRPr lang="en-US"/>
        </a:p>
      </dgm:t>
    </dgm:pt>
    <dgm:pt modelId="{88F832F1-4B84-413A-9AEA-DF326454C3F3}" type="sibTrans" cxnId="{EA1E50C1-7F77-4944-B86E-645A41AFCE25}">
      <dgm:prSet/>
      <dgm:spPr/>
      <dgm:t>
        <a:bodyPr/>
        <a:lstStyle/>
        <a:p>
          <a:endParaRPr lang="en-US"/>
        </a:p>
      </dgm:t>
    </dgm:pt>
    <dgm:pt modelId="{AD971AB4-9459-474C-BCE6-0B0473A793FC}">
      <dgm:prSet phldrT="[Text]"/>
      <dgm:spPr/>
      <dgm:t>
        <a:bodyPr/>
        <a:lstStyle/>
        <a:p>
          <a:r>
            <a:rPr lang="en-US" dirty="0" smtClean="0"/>
            <a:t>Crucial </a:t>
          </a:r>
          <a:endParaRPr lang="en-US" dirty="0"/>
        </a:p>
      </dgm:t>
    </dgm:pt>
    <dgm:pt modelId="{20A648C0-14BC-4538-ACC4-CDD754837939}" type="parTrans" cxnId="{9CBA4195-9459-42D3-8630-3EAE70D90F9A}">
      <dgm:prSet/>
      <dgm:spPr/>
      <dgm:t>
        <a:bodyPr/>
        <a:lstStyle/>
        <a:p>
          <a:endParaRPr lang="en-US"/>
        </a:p>
      </dgm:t>
    </dgm:pt>
    <dgm:pt modelId="{B886D246-1745-4D22-A6C8-04EB1DBE39C3}" type="sibTrans" cxnId="{9CBA4195-9459-42D3-8630-3EAE70D90F9A}">
      <dgm:prSet/>
      <dgm:spPr/>
      <dgm:t>
        <a:bodyPr/>
        <a:lstStyle/>
        <a:p>
          <a:endParaRPr lang="en-US"/>
        </a:p>
      </dgm:t>
    </dgm:pt>
    <dgm:pt modelId="{854A4962-FE4D-40B6-AF01-C045E1688A9E}" type="pres">
      <dgm:prSet presAssocID="{01BB2E57-2C0F-4C2E-A90E-075374B1C7E8}" presName="Name0" presStyleCnt="0">
        <dgm:presLayoutVars>
          <dgm:dir/>
          <dgm:animLvl val="lvl"/>
          <dgm:resizeHandles val="exact"/>
        </dgm:presLayoutVars>
      </dgm:prSet>
      <dgm:spPr/>
    </dgm:pt>
    <dgm:pt modelId="{EAC25090-103A-48E2-8F7E-284AAD50B061}" type="pres">
      <dgm:prSet presAssocID="{CFC860DF-53D5-4829-B664-067E018AC881}" presName="Name8" presStyleCnt="0"/>
      <dgm:spPr/>
    </dgm:pt>
    <dgm:pt modelId="{2B864F04-7E65-499C-94CB-EEA36CFD4A26}" type="pres">
      <dgm:prSet presAssocID="{CFC860DF-53D5-4829-B664-067E018AC881}" presName="level" presStyleLbl="node1" presStyleIdx="0" presStyleCnt="3">
        <dgm:presLayoutVars>
          <dgm:chMax val="1"/>
          <dgm:bulletEnabled val="1"/>
        </dgm:presLayoutVars>
      </dgm:prSet>
      <dgm:spPr/>
      <dgm:t>
        <a:bodyPr/>
        <a:lstStyle/>
        <a:p>
          <a:endParaRPr lang="en-US"/>
        </a:p>
      </dgm:t>
    </dgm:pt>
    <dgm:pt modelId="{48299FCC-0C84-484E-8042-42CB66DD3B21}" type="pres">
      <dgm:prSet presAssocID="{CFC860DF-53D5-4829-B664-067E018AC881}" presName="levelTx" presStyleLbl="revTx" presStyleIdx="0" presStyleCnt="0">
        <dgm:presLayoutVars>
          <dgm:chMax val="1"/>
          <dgm:bulletEnabled val="1"/>
        </dgm:presLayoutVars>
      </dgm:prSet>
      <dgm:spPr/>
      <dgm:t>
        <a:bodyPr/>
        <a:lstStyle/>
        <a:p>
          <a:endParaRPr lang="en-US"/>
        </a:p>
      </dgm:t>
    </dgm:pt>
    <dgm:pt modelId="{B262BC7D-2ABB-406B-84E4-6DD0A94E019D}" type="pres">
      <dgm:prSet presAssocID="{10BD0D2B-1975-49AA-8F9F-F0E1C0EFC6D1}" presName="Name8" presStyleCnt="0"/>
      <dgm:spPr/>
    </dgm:pt>
    <dgm:pt modelId="{A1F854B9-502B-409D-811E-310F64A0B819}" type="pres">
      <dgm:prSet presAssocID="{10BD0D2B-1975-49AA-8F9F-F0E1C0EFC6D1}" presName="level" presStyleLbl="node1" presStyleIdx="1" presStyleCnt="3">
        <dgm:presLayoutVars>
          <dgm:chMax val="1"/>
          <dgm:bulletEnabled val="1"/>
        </dgm:presLayoutVars>
      </dgm:prSet>
      <dgm:spPr/>
      <dgm:t>
        <a:bodyPr/>
        <a:lstStyle/>
        <a:p>
          <a:endParaRPr lang="en-US"/>
        </a:p>
      </dgm:t>
    </dgm:pt>
    <dgm:pt modelId="{904B36BC-52B8-4559-962E-C674BFEF8C27}" type="pres">
      <dgm:prSet presAssocID="{10BD0D2B-1975-49AA-8F9F-F0E1C0EFC6D1}" presName="levelTx" presStyleLbl="revTx" presStyleIdx="0" presStyleCnt="0">
        <dgm:presLayoutVars>
          <dgm:chMax val="1"/>
          <dgm:bulletEnabled val="1"/>
        </dgm:presLayoutVars>
      </dgm:prSet>
      <dgm:spPr/>
      <dgm:t>
        <a:bodyPr/>
        <a:lstStyle/>
        <a:p>
          <a:endParaRPr lang="en-US"/>
        </a:p>
      </dgm:t>
    </dgm:pt>
    <dgm:pt modelId="{CEF5FFA8-7A81-4D93-B799-1DEFF1722999}" type="pres">
      <dgm:prSet presAssocID="{AD971AB4-9459-474C-BCE6-0B0473A793FC}" presName="Name8" presStyleCnt="0"/>
      <dgm:spPr/>
    </dgm:pt>
    <dgm:pt modelId="{105B449E-3263-40CB-98F6-A3290804AF8B}" type="pres">
      <dgm:prSet presAssocID="{AD971AB4-9459-474C-BCE6-0B0473A793FC}" presName="level" presStyleLbl="node1" presStyleIdx="2" presStyleCnt="3">
        <dgm:presLayoutVars>
          <dgm:chMax val="1"/>
          <dgm:bulletEnabled val="1"/>
        </dgm:presLayoutVars>
      </dgm:prSet>
      <dgm:spPr/>
      <dgm:t>
        <a:bodyPr/>
        <a:lstStyle/>
        <a:p>
          <a:endParaRPr lang="en-US"/>
        </a:p>
      </dgm:t>
    </dgm:pt>
    <dgm:pt modelId="{DD893D45-0C72-4F36-982D-9B6FEDC043E9}" type="pres">
      <dgm:prSet presAssocID="{AD971AB4-9459-474C-BCE6-0B0473A793FC}" presName="levelTx" presStyleLbl="revTx" presStyleIdx="0" presStyleCnt="0">
        <dgm:presLayoutVars>
          <dgm:chMax val="1"/>
          <dgm:bulletEnabled val="1"/>
        </dgm:presLayoutVars>
      </dgm:prSet>
      <dgm:spPr/>
      <dgm:t>
        <a:bodyPr/>
        <a:lstStyle/>
        <a:p>
          <a:endParaRPr lang="en-US"/>
        </a:p>
      </dgm:t>
    </dgm:pt>
  </dgm:ptLst>
  <dgm:cxnLst>
    <dgm:cxn modelId="{EA1E50C1-7F77-4944-B86E-645A41AFCE25}" srcId="{01BB2E57-2C0F-4C2E-A90E-075374B1C7E8}" destId="{10BD0D2B-1975-49AA-8F9F-F0E1C0EFC6D1}" srcOrd="1" destOrd="0" parTransId="{61BDBE23-36CD-4A74-8697-F604594207C3}" sibTransId="{88F832F1-4B84-413A-9AEA-DF326454C3F3}"/>
    <dgm:cxn modelId="{FE931C5C-F3C1-42C6-8A04-2D6EA4E7AE65}" type="presOf" srcId="{01BB2E57-2C0F-4C2E-A90E-075374B1C7E8}" destId="{854A4962-FE4D-40B6-AF01-C045E1688A9E}" srcOrd="0" destOrd="0" presId="urn:microsoft.com/office/officeart/2005/8/layout/pyramid1"/>
    <dgm:cxn modelId="{585181DD-2CB1-4787-9F79-D628E413F247}" type="presOf" srcId="{CFC860DF-53D5-4829-B664-067E018AC881}" destId="{2B864F04-7E65-499C-94CB-EEA36CFD4A26}" srcOrd="0" destOrd="0" presId="urn:microsoft.com/office/officeart/2005/8/layout/pyramid1"/>
    <dgm:cxn modelId="{E4FB7D09-8C09-4550-89DB-2D190C5FF386}" type="presOf" srcId="{10BD0D2B-1975-49AA-8F9F-F0E1C0EFC6D1}" destId="{904B36BC-52B8-4559-962E-C674BFEF8C27}" srcOrd="1" destOrd="0" presId="urn:microsoft.com/office/officeart/2005/8/layout/pyramid1"/>
    <dgm:cxn modelId="{AC9EE50C-39AB-40F5-A9E9-66A69BD44401}" srcId="{01BB2E57-2C0F-4C2E-A90E-075374B1C7E8}" destId="{CFC860DF-53D5-4829-B664-067E018AC881}" srcOrd="0" destOrd="0" parTransId="{5C0B51D3-0071-4B42-A2E0-DCE6ABB084A7}" sibTransId="{3E696AD2-5A2B-4A52-8010-4763FADF6141}"/>
    <dgm:cxn modelId="{5FC975D3-5A26-42EA-B301-52437778FAFB}" type="presOf" srcId="{AD971AB4-9459-474C-BCE6-0B0473A793FC}" destId="{105B449E-3263-40CB-98F6-A3290804AF8B}" srcOrd="0" destOrd="0" presId="urn:microsoft.com/office/officeart/2005/8/layout/pyramid1"/>
    <dgm:cxn modelId="{2357C0A7-7B09-40FD-940D-1CFB2FC9FD76}" type="presOf" srcId="{10BD0D2B-1975-49AA-8F9F-F0E1C0EFC6D1}" destId="{A1F854B9-502B-409D-811E-310F64A0B819}" srcOrd="0" destOrd="0" presId="urn:microsoft.com/office/officeart/2005/8/layout/pyramid1"/>
    <dgm:cxn modelId="{6B50DB39-67B4-440C-A8C2-4C9824EA5521}" type="presOf" srcId="{AD971AB4-9459-474C-BCE6-0B0473A793FC}" destId="{DD893D45-0C72-4F36-982D-9B6FEDC043E9}" srcOrd="1" destOrd="0" presId="urn:microsoft.com/office/officeart/2005/8/layout/pyramid1"/>
    <dgm:cxn modelId="{9CBA4195-9459-42D3-8630-3EAE70D90F9A}" srcId="{01BB2E57-2C0F-4C2E-A90E-075374B1C7E8}" destId="{AD971AB4-9459-474C-BCE6-0B0473A793FC}" srcOrd="2" destOrd="0" parTransId="{20A648C0-14BC-4538-ACC4-CDD754837939}" sibTransId="{B886D246-1745-4D22-A6C8-04EB1DBE39C3}"/>
    <dgm:cxn modelId="{D218CE88-7FDF-4840-9DB9-A56C3E8FF982}" type="presOf" srcId="{CFC860DF-53D5-4829-B664-067E018AC881}" destId="{48299FCC-0C84-484E-8042-42CB66DD3B21}" srcOrd="1" destOrd="0" presId="urn:microsoft.com/office/officeart/2005/8/layout/pyramid1"/>
    <dgm:cxn modelId="{5ECE5BFA-5556-49B2-A618-9207FD06B15B}" type="presParOf" srcId="{854A4962-FE4D-40B6-AF01-C045E1688A9E}" destId="{EAC25090-103A-48E2-8F7E-284AAD50B061}" srcOrd="0" destOrd="0" presId="urn:microsoft.com/office/officeart/2005/8/layout/pyramid1"/>
    <dgm:cxn modelId="{557EF1ED-770A-4F62-BBC1-E20A3DE21DAD}" type="presParOf" srcId="{EAC25090-103A-48E2-8F7E-284AAD50B061}" destId="{2B864F04-7E65-499C-94CB-EEA36CFD4A26}" srcOrd="0" destOrd="0" presId="urn:microsoft.com/office/officeart/2005/8/layout/pyramid1"/>
    <dgm:cxn modelId="{231F234A-4506-472C-BDCB-FF8793001550}" type="presParOf" srcId="{EAC25090-103A-48E2-8F7E-284AAD50B061}" destId="{48299FCC-0C84-484E-8042-42CB66DD3B21}" srcOrd="1" destOrd="0" presId="urn:microsoft.com/office/officeart/2005/8/layout/pyramid1"/>
    <dgm:cxn modelId="{08AE7F30-3E79-4EC4-813C-DB4AB2430AC2}" type="presParOf" srcId="{854A4962-FE4D-40B6-AF01-C045E1688A9E}" destId="{B262BC7D-2ABB-406B-84E4-6DD0A94E019D}" srcOrd="1" destOrd="0" presId="urn:microsoft.com/office/officeart/2005/8/layout/pyramid1"/>
    <dgm:cxn modelId="{53B0EDB8-2C21-41B7-976E-5CEE4FC6E5EC}" type="presParOf" srcId="{B262BC7D-2ABB-406B-84E4-6DD0A94E019D}" destId="{A1F854B9-502B-409D-811E-310F64A0B819}" srcOrd="0" destOrd="0" presId="urn:microsoft.com/office/officeart/2005/8/layout/pyramid1"/>
    <dgm:cxn modelId="{0526EBE2-304D-4DB5-B208-9FDC79BA3A30}" type="presParOf" srcId="{B262BC7D-2ABB-406B-84E4-6DD0A94E019D}" destId="{904B36BC-52B8-4559-962E-C674BFEF8C27}" srcOrd="1" destOrd="0" presId="urn:microsoft.com/office/officeart/2005/8/layout/pyramid1"/>
    <dgm:cxn modelId="{6E78CF4E-4DA8-43F6-B032-5983C3AE122C}" type="presParOf" srcId="{854A4962-FE4D-40B6-AF01-C045E1688A9E}" destId="{CEF5FFA8-7A81-4D93-B799-1DEFF1722999}" srcOrd="2" destOrd="0" presId="urn:microsoft.com/office/officeart/2005/8/layout/pyramid1"/>
    <dgm:cxn modelId="{CF3BA4E4-6AA2-4946-867F-67EBB1431A8D}" type="presParOf" srcId="{CEF5FFA8-7A81-4D93-B799-1DEFF1722999}" destId="{105B449E-3263-40CB-98F6-A3290804AF8B}" srcOrd="0" destOrd="0" presId="urn:microsoft.com/office/officeart/2005/8/layout/pyramid1"/>
    <dgm:cxn modelId="{E855AC4C-907E-4E81-BF6C-D31616882297}" type="presParOf" srcId="{CEF5FFA8-7A81-4D93-B799-1DEFF1722999}" destId="{DD893D45-0C72-4F36-982D-9B6FEDC043E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64F04-7E65-499C-94CB-EEA36CFD4A26}">
      <dsp:nvSpPr>
        <dsp:cNvPr id="0" name=""/>
        <dsp:cNvSpPr/>
      </dsp:nvSpPr>
      <dsp:spPr>
        <a:xfrm>
          <a:off x="3505200" y="0"/>
          <a:ext cx="3505200" cy="1907669"/>
        </a:xfrm>
        <a:prstGeom prst="trapezoid">
          <a:avLst>
            <a:gd name="adj" fmla="val 9187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Casual</a:t>
          </a:r>
          <a:endParaRPr lang="en-US" sz="6500" kern="1200" dirty="0"/>
        </a:p>
      </dsp:txBody>
      <dsp:txXfrm>
        <a:off x="3505200" y="0"/>
        <a:ext cx="3505200" cy="1907669"/>
      </dsp:txXfrm>
    </dsp:sp>
    <dsp:sp modelId="{A1F854B9-502B-409D-811E-310F64A0B819}">
      <dsp:nvSpPr>
        <dsp:cNvPr id="0" name=""/>
        <dsp:cNvSpPr/>
      </dsp:nvSpPr>
      <dsp:spPr>
        <a:xfrm>
          <a:off x="1752600" y="1907669"/>
          <a:ext cx="7010400" cy="1907669"/>
        </a:xfrm>
        <a:prstGeom prst="trapezoid">
          <a:avLst>
            <a:gd name="adj" fmla="val 9187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Critical </a:t>
          </a:r>
          <a:endParaRPr lang="en-US" sz="6500" kern="1200" dirty="0"/>
        </a:p>
      </dsp:txBody>
      <dsp:txXfrm>
        <a:off x="2979420" y="1907669"/>
        <a:ext cx="4556760" cy="1907669"/>
      </dsp:txXfrm>
    </dsp:sp>
    <dsp:sp modelId="{105B449E-3263-40CB-98F6-A3290804AF8B}">
      <dsp:nvSpPr>
        <dsp:cNvPr id="0" name=""/>
        <dsp:cNvSpPr/>
      </dsp:nvSpPr>
      <dsp:spPr>
        <a:xfrm>
          <a:off x="0" y="3815338"/>
          <a:ext cx="10515600" cy="1907669"/>
        </a:xfrm>
        <a:prstGeom prst="trapezoid">
          <a:avLst>
            <a:gd name="adj" fmla="val 9187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kern="1200" dirty="0" smtClean="0"/>
            <a:t>Crucial </a:t>
          </a:r>
          <a:endParaRPr lang="en-US" sz="6500" kern="1200" dirty="0"/>
        </a:p>
      </dsp:txBody>
      <dsp:txXfrm>
        <a:off x="1840229" y="3815338"/>
        <a:ext cx="6835140" cy="190766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0888EB-4244-42F3-A2BA-55BF4FA8321E}"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EC86-436F-471C-BC61-F3DA0F42250C}" type="slidenum">
              <a:rPr lang="en-US" smtClean="0"/>
              <a:t>‹#›</a:t>
            </a:fld>
            <a:endParaRPr lang="en-US"/>
          </a:p>
        </p:txBody>
      </p:sp>
    </p:spTree>
    <p:extLst>
      <p:ext uri="{BB962C8B-B14F-4D97-AF65-F5344CB8AC3E}">
        <p14:creationId xmlns:p14="http://schemas.microsoft.com/office/powerpoint/2010/main" val="441336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0888EB-4244-42F3-A2BA-55BF4FA8321E}"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EC86-436F-471C-BC61-F3DA0F42250C}" type="slidenum">
              <a:rPr lang="en-US" smtClean="0"/>
              <a:t>‹#›</a:t>
            </a:fld>
            <a:endParaRPr lang="en-US"/>
          </a:p>
        </p:txBody>
      </p:sp>
    </p:spTree>
    <p:extLst>
      <p:ext uri="{BB962C8B-B14F-4D97-AF65-F5344CB8AC3E}">
        <p14:creationId xmlns:p14="http://schemas.microsoft.com/office/powerpoint/2010/main" val="2332290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0888EB-4244-42F3-A2BA-55BF4FA8321E}"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EC86-436F-471C-BC61-F3DA0F42250C}" type="slidenum">
              <a:rPr lang="en-US" smtClean="0"/>
              <a:t>‹#›</a:t>
            </a:fld>
            <a:endParaRPr lang="en-US"/>
          </a:p>
        </p:txBody>
      </p:sp>
    </p:spTree>
    <p:extLst>
      <p:ext uri="{BB962C8B-B14F-4D97-AF65-F5344CB8AC3E}">
        <p14:creationId xmlns:p14="http://schemas.microsoft.com/office/powerpoint/2010/main" val="2206322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0888EB-4244-42F3-A2BA-55BF4FA8321E}"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EC86-436F-471C-BC61-F3DA0F42250C}" type="slidenum">
              <a:rPr lang="en-US" smtClean="0"/>
              <a:t>‹#›</a:t>
            </a:fld>
            <a:endParaRPr lang="en-US"/>
          </a:p>
        </p:txBody>
      </p:sp>
    </p:spTree>
    <p:extLst>
      <p:ext uri="{BB962C8B-B14F-4D97-AF65-F5344CB8AC3E}">
        <p14:creationId xmlns:p14="http://schemas.microsoft.com/office/powerpoint/2010/main" val="264055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0888EB-4244-42F3-A2BA-55BF4FA8321E}"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EC86-436F-471C-BC61-F3DA0F42250C}" type="slidenum">
              <a:rPr lang="en-US" smtClean="0"/>
              <a:t>‹#›</a:t>
            </a:fld>
            <a:endParaRPr lang="en-US"/>
          </a:p>
        </p:txBody>
      </p:sp>
    </p:spTree>
    <p:extLst>
      <p:ext uri="{BB962C8B-B14F-4D97-AF65-F5344CB8AC3E}">
        <p14:creationId xmlns:p14="http://schemas.microsoft.com/office/powerpoint/2010/main" val="1984892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0888EB-4244-42F3-A2BA-55BF4FA8321E}"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8EC86-436F-471C-BC61-F3DA0F42250C}" type="slidenum">
              <a:rPr lang="en-US" smtClean="0"/>
              <a:t>‹#›</a:t>
            </a:fld>
            <a:endParaRPr lang="en-US"/>
          </a:p>
        </p:txBody>
      </p:sp>
    </p:spTree>
    <p:extLst>
      <p:ext uri="{BB962C8B-B14F-4D97-AF65-F5344CB8AC3E}">
        <p14:creationId xmlns:p14="http://schemas.microsoft.com/office/powerpoint/2010/main" val="1105700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0888EB-4244-42F3-A2BA-55BF4FA8321E}" type="datetimeFigureOut">
              <a:rPr lang="en-US" smtClean="0"/>
              <a:t>10/28/2019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98EC86-436F-471C-BC61-F3DA0F42250C}" type="slidenum">
              <a:rPr lang="en-US" smtClean="0"/>
              <a:t>‹#›</a:t>
            </a:fld>
            <a:endParaRPr lang="en-US"/>
          </a:p>
        </p:txBody>
      </p:sp>
    </p:spTree>
    <p:extLst>
      <p:ext uri="{BB962C8B-B14F-4D97-AF65-F5344CB8AC3E}">
        <p14:creationId xmlns:p14="http://schemas.microsoft.com/office/powerpoint/2010/main" val="450737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0888EB-4244-42F3-A2BA-55BF4FA8321E}" type="datetimeFigureOut">
              <a:rPr lang="en-US" smtClean="0"/>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98EC86-436F-471C-BC61-F3DA0F42250C}" type="slidenum">
              <a:rPr lang="en-US" smtClean="0"/>
              <a:t>‹#›</a:t>
            </a:fld>
            <a:endParaRPr lang="en-US"/>
          </a:p>
        </p:txBody>
      </p:sp>
    </p:spTree>
    <p:extLst>
      <p:ext uri="{BB962C8B-B14F-4D97-AF65-F5344CB8AC3E}">
        <p14:creationId xmlns:p14="http://schemas.microsoft.com/office/powerpoint/2010/main" val="3271861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888EB-4244-42F3-A2BA-55BF4FA8321E}" type="datetimeFigureOut">
              <a:rPr lang="en-US" smtClean="0"/>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98EC86-436F-471C-BC61-F3DA0F42250C}" type="slidenum">
              <a:rPr lang="en-US" smtClean="0"/>
              <a:t>‹#›</a:t>
            </a:fld>
            <a:endParaRPr lang="en-US"/>
          </a:p>
        </p:txBody>
      </p:sp>
    </p:spTree>
    <p:extLst>
      <p:ext uri="{BB962C8B-B14F-4D97-AF65-F5344CB8AC3E}">
        <p14:creationId xmlns:p14="http://schemas.microsoft.com/office/powerpoint/2010/main" val="276758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0888EB-4244-42F3-A2BA-55BF4FA8321E}"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8EC86-436F-471C-BC61-F3DA0F42250C}" type="slidenum">
              <a:rPr lang="en-US" smtClean="0"/>
              <a:t>‹#›</a:t>
            </a:fld>
            <a:endParaRPr lang="en-US"/>
          </a:p>
        </p:txBody>
      </p:sp>
    </p:spTree>
    <p:extLst>
      <p:ext uri="{BB962C8B-B14F-4D97-AF65-F5344CB8AC3E}">
        <p14:creationId xmlns:p14="http://schemas.microsoft.com/office/powerpoint/2010/main" val="4150538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0888EB-4244-42F3-A2BA-55BF4FA8321E}"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8EC86-436F-471C-BC61-F3DA0F42250C}" type="slidenum">
              <a:rPr lang="en-US" smtClean="0"/>
              <a:t>‹#›</a:t>
            </a:fld>
            <a:endParaRPr lang="en-US"/>
          </a:p>
        </p:txBody>
      </p:sp>
    </p:spTree>
    <p:extLst>
      <p:ext uri="{BB962C8B-B14F-4D97-AF65-F5344CB8AC3E}">
        <p14:creationId xmlns:p14="http://schemas.microsoft.com/office/powerpoint/2010/main" val="3224663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888EB-4244-42F3-A2BA-55BF4FA8321E}" type="datetimeFigureOut">
              <a:rPr lang="en-US" smtClean="0"/>
              <a:t>10/28/2019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8EC86-436F-471C-BC61-F3DA0F42250C}" type="slidenum">
              <a:rPr lang="en-US" smtClean="0"/>
              <a:t>‹#›</a:t>
            </a:fld>
            <a:endParaRPr lang="en-US"/>
          </a:p>
        </p:txBody>
      </p:sp>
    </p:spTree>
    <p:extLst>
      <p:ext uri="{BB962C8B-B14F-4D97-AF65-F5344CB8AC3E}">
        <p14:creationId xmlns:p14="http://schemas.microsoft.com/office/powerpoint/2010/main" val="407585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baylor.edu/mediacommunications/news.php?action=story&amp;story=9580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mn-lt"/>
                <a:cs typeface="Arial" panose="020B0604020202020204" pitchFamily="34" charset="0"/>
              </a:rPr>
              <a:t>Mental Illness</a:t>
            </a:r>
            <a:endParaRPr lang="en-US" dirty="0">
              <a:latin typeface="+mn-lt"/>
              <a:cs typeface="Arial" panose="020B0604020202020204" pitchFamily="34" charset="0"/>
            </a:endParaRPr>
          </a:p>
        </p:txBody>
      </p:sp>
      <p:sp>
        <p:nvSpPr>
          <p:cNvPr id="3" name="Subtitle 2"/>
          <p:cNvSpPr>
            <a:spLocks noGrp="1"/>
          </p:cNvSpPr>
          <p:nvPr>
            <p:ph type="subTitle" idx="1"/>
          </p:nvPr>
        </p:nvSpPr>
        <p:spPr/>
        <p:txBody>
          <a:bodyPr/>
          <a:lstStyle/>
          <a:p>
            <a:r>
              <a:rPr lang="en-US" dirty="0" smtClean="0"/>
              <a:t>Dr. Jeff Cox </a:t>
            </a:r>
            <a:endParaRPr lang="en-US" dirty="0"/>
          </a:p>
        </p:txBody>
      </p:sp>
    </p:spTree>
    <p:extLst>
      <p:ext uri="{BB962C8B-B14F-4D97-AF65-F5344CB8AC3E}">
        <p14:creationId xmlns:p14="http://schemas.microsoft.com/office/powerpoint/2010/main" val="1174079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502" y="365125"/>
            <a:ext cx="10854447" cy="1325563"/>
          </a:xfrm>
        </p:spPr>
        <p:txBody>
          <a:bodyPr>
            <a:normAutofit/>
          </a:bodyPr>
          <a:lstStyle/>
          <a:p>
            <a:r>
              <a:rPr lang="en-US" sz="4800" dirty="0" smtClean="0">
                <a:latin typeface="+mn-lt"/>
                <a:cs typeface="Arial" panose="020B0604020202020204" pitchFamily="34" charset="0"/>
              </a:rPr>
              <a:t>The Judgement</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434502" y="1527310"/>
            <a:ext cx="11322996" cy="4351338"/>
          </a:xfrm>
        </p:spPr>
        <p:txBody>
          <a:bodyPr>
            <a:normAutofit/>
          </a:bodyPr>
          <a:lstStyle/>
          <a:p>
            <a:pPr marL="0" indent="0">
              <a:buNone/>
            </a:pPr>
            <a:r>
              <a:rPr lang="en-US" sz="4400" dirty="0" smtClean="0">
                <a:cs typeface="Arial" panose="020B0604020202020204" pitchFamily="34" charset="0"/>
              </a:rPr>
              <a:t>John 9:1-3</a:t>
            </a:r>
          </a:p>
          <a:p>
            <a:pPr marL="0" indent="0">
              <a:buNone/>
            </a:pPr>
            <a:r>
              <a:rPr lang="en-US" sz="4400" dirty="0" smtClean="0"/>
              <a:t>As </a:t>
            </a:r>
            <a:r>
              <a:rPr lang="en-US" sz="4400" dirty="0"/>
              <a:t>he passed by, he saw a man blind from birth. </a:t>
            </a:r>
            <a:r>
              <a:rPr lang="en-US" sz="4400" dirty="0" smtClean="0"/>
              <a:t>And </a:t>
            </a:r>
            <a:r>
              <a:rPr lang="en-US" sz="4400" dirty="0"/>
              <a:t>his disciples asked him, “Rabbi, </a:t>
            </a:r>
            <a:r>
              <a:rPr lang="en-US" sz="4400" b="1" u="sng" dirty="0">
                <a:solidFill>
                  <a:srgbClr val="0070C0"/>
                </a:solidFill>
              </a:rPr>
              <a:t>who sinned</a:t>
            </a:r>
            <a:r>
              <a:rPr lang="en-US" sz="4400" dirty="0"/>
              <a:t>, this man or his parents, that he was born blind?” </a:t>
            </a:r>
            <a:r>
              <a:rPr lang="en-US" sz="4400" dirty="0" smtClean="0"/>
              <a:t>Jesus </a:t>
            </a:r>
            <a:r>
              <a:rPr lang="en-US" sz="4400" dirty="0"/>
              <a:t>answered, “It was not that this man sinned, or his parents</a:t>
            </a:r>
            <a:r>
              <a:rPr lang="en-US" sz="4400" dirty="0" smtClean="0"/>
              <a:t>, . . .”</a:t>
            </a: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8815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136" y="274333"/>
            <a:ext cx="10854447" cy="1325563"/>
          </a:xfrm>
        </p:spPr>
        <p:txBody>
          <a:bodyPr>
            <a:normAutofit/>
          </a:bodyPr>
          <a:lstStyle/>
          <a:p>
            <a:r>
              <a:rPr lang="en-US" sz="4800" dirty="0" smtClean="0">
                <a:latin typeface="+mn-lt"/>
                <a:cs typeface="Arial" panose="020B0604020202020204" pitchFamily="34" charset="0"/>
              </a:rPr>
              <a:t>The </a:t>
            </a:r>
            <a:r>
              <a:rPr lang="en-US" sz="4800" dirty="0" smtClean="0">
                <a:latin typeface="+mn-lt"/>
                <a:cs typeface="Arial" panose="020B0604020202020204" pitchFamily="34" charset="0"/>
              </a:rPr>
              <a:t>Shame </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434502" y="1527310"/>
            <a:ext cx="11322996" cy="4351338"/>
          </a:xfrm>
        </p:spPr>
        <p:txBody>
          <a:bodyPr>
            <a:normAutofit fontScale="85000" lnSpcReduction="10000"/>
          </a:bodyPr>
          <a:lstStyle/>
          <a:p>
            <a:pPr marL="0" indent="0">
              <a:buNone/>
            </a:pPr>
            <a:r>
              <a:rPr lang="en-US" sz="4400" dirty="0" smtClean="0">
                <a:cs typeface="Arial" panose="020B0604020202020204" pitchFamily="34" charset="0"/>
              </a:rPr>
              <a:t>John 9:20-23</a:t>
            </a:r>
          </a:p>
          <a:p>
            <a:pPr marL="0" indent="0">
              <a:buNone/>
            </a:pPr>
            <a:r>
              <a:rPr lang="en-US" sz="4400" dirty="0" smtClean="0"/>
              <a:t>His parents answered, “We know that this is our son and that he was born blind. But how he now sees we do not know, nor do we know who opened his eyes. Ask him; he is of age. He will speak for himself.” (</a:t>
            </a:r>
            <a:r>
              <a:rPr lang="en-US" sz="4400" b="1" dirty="0" smtClean="0">
                <a:solidFill>
                  <a:srgbClr val="00B0F0"/>
                </a:solidFill>
              </a:rPr>
              <a:t>His parents said these things because they feared the Jews, for the Jews had already agreed that if anyone should confess Jesus to be Christ, he was to be put out of the synagogue</a:t>
            </a:r>
            <a:r>
              <a:rPr lang="en-US" sz="4400" dirty="0" smtClean="0"/>
              <a:t>.) Therefore his parents said, “He is of age; ask him.”</a:t>
            </a: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2325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353" y="365125"/>
            <a:ext cx="10854447" cy="1325563"/>
          </a:xfrm>
        </p:spPr>
        <p:txBody>
          <a:bodyPr>
            <a:normAutofit/>
          </a:bodyPr>
          <a:lstStyle/>
          <a:p>
            <a:r>
              <a:rPr lang="en-US" sz="4800" dirty="0" smtClean="0">
                <a:latin typeface="+mn-lt"/>
                <a:cs typeface="Arial" panose="020B0604020202020204" pitchFamily="34" charset="0"/>
              </a:rPr>
              <a:t>Why the </a:t>
            </a:r>
            <a:r>
              <a:rPr lang="en-US" sz="4800" dirty="0" smtClean="0">
                <a:latin typeface="+mn-lt"/>
                <a:cs typeface="Arial" panose="020B0604020202020204" pitchFamily="34" charset="0"/>
              </a:rPr>
              <a:t>Tension</a:t>
            </a:r>
            <a:r>
              <a:rPr lang="en-US" sz="4800" dirty="0" smtClean="0">
                <a:latin typeface="+mn-lt"/>
                <a:cs typeface="Arial" panose="020B0604020202020204" pitchFamily="34" charset="0"/>
              </a:rPr>
              <a:t>? </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434502" y="1527310"/>
            <a:ext cx="11322996" cy="4351338"/>
          </a:xfrm>
        </p:spPr>
        <p:txBody>
          <a:bodyPr>
            <a:normAutofit/>
          </a:bodyPr>
          <a:lstStyle/>
          <a:p>
            <a:pPr marL="742950" indent="-742950">
              <a:buFont typeface="+mj-lt"/>
              <a:buAutoNum type="arabicPeriod"/>
            </a:pPr>
            <a:r>
              <a:rPr lang="en-US" sz="4400" dirty="0" smtClean="0">
                <a:cs typeface="Arial" panose="020B0604020202020204" pitchFamily="34" charset="0"/>
              </a:rPr>
              <a:t>Reductionist Theology</a:t>
            </a:r>
          </a:p>
          <a:p>
            <a:pPr marL="742950" indent="-742950">
              <a:buFont typeface="+mj-lt"/>
              <a:buAutoNum type="arabicPeriod"/>
            </a:pPr>
            <a:r>
              <a:rPr lang="en-US" sz="4400" dirty="0" smtClean="0">
                <a:cs typeface="Arial" panose="020B0604020202020204" pitchFamily="34" charset="0"/>
              </a:rPr>
              <a:t>Shame </a:t>
            </a:r>
          </a:p>
        </p:txBody>
      </p:sp>
    </p:spTree>
    <p:extLst>
      <p:ext uri="{BB962C8B-B14F-4D97-AF65-F5344CB8AC3E}">
        <p14:creationId xmlns:p14="http://schemas.microsoft.com/office/powerpoint/2010/main" val="1874264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353" y="365125"/>
            <a:ext cx="10854447" cy="1325563"/>
          </a:xfrm>
        </p:spPr>
        <p:txBody>
          <a:bodyPr>
            <a:normAutofit/>
          </a:bodyPr>
          <a:lstStyle/>
          <a:p>
            <a:r>
              <a:rPr lang="en-US" sz="4800" dirty="0" smtClean="0">
                <a:latin typeface="+mn-lt"/>
                <a:cs typeface="Arial" panose="020B0604020202020204" pitchFamily="34" charset="0"/>
              </a:rPr>
              <a:t>Reductionist Theology </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447472" y="1877506"/>
            <a:ext cx="11322996" cy="4351338"/>
          </a:xfrm>
        </p:spPr>
        <p:txBody>
          <a:bodyPr>
            <a:normAutofit lnSpcReduction="10000"/>
          </a:bodyPr>
          <a:lstStyle/>
          <a:p>
            <a:pPr marL="0" indent="0">
              <a:buNone/>
            </a:pPr>
            <a:r>
              <a:rPr lang="en-US" sz="4400" dirty="0">
                <a:cs typeface="Arial" panose="020B0604020202020204" pitchFamily="34" charset="0"/>
              </a:rPr>
              <a:t>R</a:t>
            </a:r>
            <a:r>
              <a:rPr lang="en-US" sz="4400" dirty="0" smtClean="0">
                <a:cs typeface="Arial" panose="020B0604020202020204" pitchFamily="34" charset="0"/>
              </a:rPr>
              <a:t>eductionist view of sin (</a:t>
            </a:r>
            <a:r>
              <a:rPr lang="el-GR" sz="4400" dirty="0" smtClean="0">
                <a:cs typeface="Arial" panose="020B0604020202020204" pitchFamily="34" charset="0"/>
              </a:rPr>
              <a:t>ἁμαρτάνω</a:t>
            </a:r>
            <a:r>
              <a:rPr lang="en-US" sz="4400" dirty="0" smtClean="0">
                <a:cs typeface="Arial" panose="020B0604020202020204" pitchFamily="34" charset="0"/>
              </a:rPr>
              <a:t>)</a:t>
            </a:r>
          </a:p>
          <a:p>
            <a:r>
              <a:rPr lang="en-US" sz="4400" dirty="0" smtClean="0">
                <a:cs typeface="Arial" panose="020B0604020202020204" pitchFamily="34" charset="0"/>
              </a:rPr>
              <a:t>Active sins </a:t>
            </a:r>
            <a:r>
              <a:rPr lang="en-US" sz="4400" dirty="0" smtClean="0">
                <a:solidFill>
                  <a:srgbClr val="0070C0"/>
                </a:solidFill>
                <a:cs typeface="Arial" panose="020B0604020202020204" pitchFamily="34" charset="0"/>
              </a:rPr>
              <a:t>&amp;</a:t>
            </a:r>
            <a:r>
              <a:rPr lang="en-US" sz="4400" dirty="0" smtClean="0">
                <a:cs typeface="Arial" panose="020B0604020202020204" pitchFamily="34" charset="0"/>
              </a:rPr>
              <a:t> the Affects of sin</a:t>
            </a:r>
          </a:p>
          <a:p>
            <a:r>
              <a:rPr lang="en-US" sz="4400" dirty="0" smtClean="0">
                <a:cs typeface="Arial" panose="020B0604020202020204" pitchFamily="34" charset="0"/>
              </a:rPr>
              <a:t>Sometimes clergy emphasize a cognitive-behavior model theory to help with mental illness (change how you think, sprinkle in Romans 12:1-2, and change your behavior, sprinkle in Ephesians 4:23-32). </a:t>
            </a: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7995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353" y="365125"/>
            <a:ext cx="10854447" cy="1325563"/>
          </a:xfrm>
        </p:spPr>
        <p:txBody>
          <a:bodyPr>
            <a:normAutofit/>
          </a:bodyPr>
          <a:lstStyle/>
          <a:p>
            <a:r>
              <a:rPr lang="en-US" sz="4800" dirty="0" smtClean="0">
                <a:latin typeface="+mn-lt"/>
                <a:cs typeface="Arial" panose="020B0604020202020204" pitchFamily="34" charset="0"/>
              </a:rPr>
              <a:t>Reductionist Theology </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330740" y="1527310"/>
            <a:ext cx="11582400" cy="4351338"/>
          </a:xfrm>
        </p:spPr>
        <p:txBody>
          <a:bodyPr>
            <a:normAutofit/>
          </a:bodyPr>
          <a:lstStyle/>
          <a:p>
            <a:r>
              <a:rPr lang="en-US" sz="4400" dirty="0" smtClean="0">
                <a:cs typeface="Arial" panose="020B0604020202020204" pitchFamily="34" charset="0"/>
              </a:rPr>
              <a:t>One of the consequences of the fall is the corruption of our bodies (including our minds) . . </a:t>
            </a:r>
            <a:r>
              <a:rPr lang="en-US" sz="4400" dirty="0" smtClean="0">
                <a:cs typeface="Arial" panose="020B0604020202020204" pitchFamily="34" charset="0"/>
              </a:rPr>
              <a:t>2 </a:t>
            </a:r>
            <a:r>
              <a:rPr lang="en-US" sz="4400" dirty="0" err="1" smtClean="0">
                <a:cs typeface="Arial" panose="020B0604020202020204" pitchFamily="34" charset="0"/>
              </a:rPr>
              <a:t>Cor</a:t>
            </a:r>
            <a:r>
              <a:rPr lang="en-US" sz="4400" dirty="0" smtClean="0">
                <a:cs typeface="Arial" panose="020B0604020202020204" pitchFamily="34" charset="0"/>
              </a:rPr>
              <a:t> 4:6, 1 </a:t>
            </a:r>
            <a:r>
              <a:rPr lang="en-US" sz="4400" dirty="0" err="1" smtClean="0">
                <a:cs typeface="Arial" panose="020B0604020202020204" pitchFamily="34" charset="0"/>
              </a:rPr>
              <a:t>Cor</a:t>
            </a:r>
            <a:r>
              <a:rPr lang="en-US" sz="4400" dirty="0" smtClean="0">
                <a:cs typeface="Arial" panose="020B0604020202020204" pitchFamily="34" charset="0"/>
              </a:rPr>
              <a:t> 15:42, </a:t>
            </a:r>
            <a:r>
              <a:rPr lang="en-US" sz="4400" dirty="0" err="1" smtClean="0">
                <a:cs typeface="Arial" panose="020B0604020202020204" pitchFamily="34" charset="0"/>
              </a:rPr>
              <a:t>Psa</a:t>
            </a:r>
            <a:r>
              <a:rPr lang="en-US" sz="4400" dirty="0" smtClean="0">
                <a:cs typeface="Arial" panose="020B0604020202020204" pitchFamily="34" charset="0"/>
              </a:rPr>
              <a:t> 73:26</a:t>
            </a:r>
          </a:p>
          <a:p>
            <a:r>
              <a:rPr lang="en-US" sz="4400" dirty="0" smtClean="0">
                <a:cs typeface="Arial" panose="020B0604020202020204" pitchFamily="34" charset="0"/>
              </a:rPr>
              <a:t>Metal illness is a synergy of physical, mental, emotional, communicable, physiological </a:t>
            </a:r>
          </a:p>
          <a:p>
            <a:r>
              <a:rPr lang="en-US" sz="4400" dirty="0" smtClean="0">
                <a:cs typeface="Arial" panose="020B0604020202020204" pitchFamily="34" charset="0"/>
              </a:rPr>
              <a:t>Our heart is so much more than cognition </a:t>
            </a:r>
          </a:p>
          <a:p>
            <a:pPr marL="0" indent="0">
              <a:buNone/>
            </a:pPr>
            <a:endParaRPr lang="en-US" sz="4400" dirty="0" smtClean="0">
              <a:latin typeface="Arial" panose="020B0604020202020204" pitchFamily="34" charset="0"/>
              <a:cs typeface="Arial" panose="020B0604020202020204" pitchFamily="34" charset="0"/>
            </a:endParaRP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5302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740" y="274333"/>
            <a:ext cx="10854447" cy="1325563"/>
          </a:xfrm>
        </p:spPr>
        <p:txBody>
          <a:bodyPr>
            <a:normAutofit/>
          </a:bodyPr>
          <a:lstStyle/>
          <a:p>
            <a:r>
              <a:rPr lang="en-US" sz="4800" dirty="0" smtClean="0">
                <a:latin typeface="+mn-lt"/>
                <a:cs typeface="Arial" panose="020B0604020202020204" pitchFamily="34" charset="0"/>
              </a:rPr>
              <a:t>Reductionist Theology </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330740" y="1527310"/>
            <a:ext cx="11582400" cy="4351338"/>
          </a:xfrm>
        </p:spPr>
        <p:txBody>
          <a:bodyPr>
            <a:normAutofit lnSpcReduction="10000"/>
          </a:bodyPr>
          <a:lstStyle/>
          <a:p>
            <a:r>
              <a:rPr lang="en-US" sz="4400" dirty="0" smtClean="0">
                <a:cs typeface="Arial" panose="020B0604020202020204" pitchFamily="34" charset="0"/>
              </a:rPr>
              <a:t>Notice I did not use the word “</a:t>
            </a:r>
            <a:r>
              <a:rPr lang="en-US" sz="4400" dirty="0" smtClean="0">
                <a:cs typeface="Arial" panose="020B0604020202020204" pitchFamily="34" charset="0"/>
              </a:rPr>
              <a:t>spiritual.”</a:t>
            </a:r>
            <a:endParaRPr lang="en-US" sz="4400" dirty="0" smtClean="0">
              <a:cs typeface="Arial" panose="020B0604020202020204" pitchFamily="34" charset="0"/>
            </a:endParaRPr>
          </a:p>
          <a:p>
            <a:r>
              <a:rPr lang="en-US" sz="4400" dirty="0" smtClean="0">
                <a:cs typeface="Arial" panose="020B0604020202020204" pitchFamily="34" charset="0"/>
              </a:rPr>
              <a:t>Often there is a false dichotomy injected into the narrative:</a:t>
            </a:r>
          </a:p>
          <a:p>
            <a:pPr marL="0" indent="0">
              <a:buNone/>
            </a:pPr>
            <a:r>
              <a:rPr lang="en-US" sz="4400" dirty="0" smtClean="0"/>
              <a:t>“Caring </a:t>
            </a:r>
            <a:r>
              <a:rPr lang="en-US" sz="4400" dirty="0"/>
              <a:t>for people means being alert to physical problems that require medical treatments and spiritual problems that require Christ and his Word</a:t>
            </a:r>
            <a:r>
              <a:rPr lang="en-US" sz="4400" dirty="0" smtClean="0"/>
              <a:t>.” - Heath Lambert</a:t>
            </a:r>
            <a:endParaRPr lang="en-US" sz="4400" dirty="0" smtClean="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6571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562" y="287303"/>
            <a:ext cx="10854447" cy="1325563"/>
          </a:xfrm>
        </p:spPr>
        <p:txBody>
          <a:bodyPr>
            <a:normAutofit/>
          </a:bodyPr>
          <a:lstStyle/>
          <a:p>
            <a:r>
              <a:rPr lang="en-US" sz="5400" dirty="0" smtClean="0">
                <a:latin typeface="+mn-lt"/>
                <a:cs typeface="Arial" panose="020B0604020202020204" pitchFamily="34" charset="0"/>
              </a:rPr>
              <a:t>Reductionist Theology </a:t>
            </a:r>
            <a:endParaRPr lang="en-US" sz="5400" dirty="0">
              <a:latin typeface="+mn-lt"/>
              <a:cs typeface="Arial" panose="020B0604020202020204" pitchFamily="34" charset="0"/>
            </a:endParaRPr>
          </a:p>
        </p:txBody>
      </p:sp>
      <p:sp>
        <p:nvSpPr>
          <p:cNvPr id="3" name="Content Placeholder 2"/>
          <p:cNvSpPr>
            <a:spLocks noGrp="1"/>
          </p:cNvSpPr>
          <p:nvPr>
            <p:ph idx="1"/>
          </p:nvPr>
        </p:nvSpPr>
        <p:spPr>
          <a:xfrm>
            <a:off x="330740" y="1527310"/>
            <a:ext cx="11582400" cy="4881654"/>
          </a:xfrm>
        </p:spPr>
        <p:txBody>
          <a:bodyPr>
            <a:normAutofit fontScale="92500" lnSpcReduction="10000"/>
          </a:bodyPr>
          <a:lstStyle/>
          <a:p>
            <a:pPr marL="0" indent="0">
              <a:buNone/>
            </a:pPr>
            <a:r>
              <a:rPr lang="en-US" sz="4400" dirty="0" smtClean="0">
                <a:cs typeface="Arial" panose="020B0604020202020204" pitchFamily="34" charset="0"/>
              </a:rPr>
              <a:t>“A study by Baylor University revealed that among Christians who approached their local church for help in response to a personal or family member’s </a:t>
            </a:r>
            <a:r>
              <a:rPr lang="en-US" sz="4400" dirty="0" smtClean="0">
                <a:solidFill>
                  <a:srgbClr val="0070C0"/>
                </a:solidFill>
                <a:cs typeface="Arial" panose="020B0604020202020204" pitchFamily="34" charset="0"/>
              </a:rPr>
              <a:t>diagnosed</a:t>
            </a:r>
            <a:r>
              <a:rPr lang="en-US" sz="4400" dirty="0" smtClean="0">
                <a:cs typeface="Arial" panose="020B0604020202020204" pitchFamily="34" charset="0"/>
              </a:rPr>
              <a:t> mental illness, more than 30 percent were told by a minister that they or their loved one did not really have a mental illness. And 57 percent of the Christians who were told by a minister that they were not mentally ill quit taking their medication</a:t>
            </a:r>
            <a:r>
              <a:rPr lang="en-US" sz="4400" dirty="0" smtClean="0">
                <a:cs typeface="Arial" panose="020B0604020202020204" pitchFamily="34" charset="0"/>
              </a:rPr>
              <a:t>.”</a:t>
            </a:r>
          </a:p>
          <a:p>
            <a:pPr marL="0" indent="0">
              <a:buNone/>
            </a:pPr>
            <a:r>
              <a:rPr lang="en-US" sz="1800" dirty="0">
                <a:hlinkClick r:id="rId2"/>
              </a:rPr>
              <a:t>https://www.baylor.edu/mediacommunications/news.php?action=story&amp;story=95800</a:t>
            </a:r>
            <a:endParaRPr lang="en-US" sz="1700" dirty="0" smtClean="0">
              <a:cs typeface="Arial" panose="020B0604020202020204" pitchFamily="34" charset="0"/>
            </a:endParaRP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4445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740" y="261364"/>
            <a:ext cx="10854447" cy="1325563"/>
          </a:xfrm>
        </p:spPr>
        <p:txBody>
          <a:bodyPr>
            <a:normAutofit/>
          </a:bodyPr>
          <a:lstStyle/>
          <a:p>
            <a:r>
              <a:rPr lang="en-US" sz="4800" dirty="0" smtClean="0">
                <a:latin typeface="+mn-lt"/>
                <a:cs typeface="Arial" panose="020B0604020202020204" pitchFamily="34" charset="0"/>
              </a:rPr>
              <a:t>Better Theology </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330740" y="1527310"/>
            <a:ext cx="11582400" cy="4351338"/>
          </a:xfrm>
        </p:spPr>
        <p:txBody>
          <a:bodyPr>
            <a:normAutofit lnSpcReduction="10000"/>
          </a:bodyPr>
          <a:lstStyle/>
          <a:p>
            <a:r>
              <a:rPr lang="en-US" sz="4400" dirty="0" smtClean="0">
                <a:cs typeface="Arial" panose="020B0604020202020204" pitchFamily="34" charset="0"/>
              </a:rPr>
              <a:t>We are all responsible for our healing and growth. We have choices. </a:t>
            </a:r>
          </a:p>
          <a:p>
            <a:pPr marL="0" indent="0" algn="ctr">
              <a:buNone/>
            </a:pPr>
            <a:r>
              <a:rPr lang="en-US" sz="4400" i="1" dirty="0" smtClean="0">
                <a:solidFill>
                  <a:srgbClr val="0070C0"/>
                </a:solidFill>
                <a:cs typeface="Arial" panose="020B0604020202020204" pitchFamily="34" charset="0"/>
              </a:rPr>
              <a:t>Also</a:t>
            </a:r>
          </a:p>
          <a:p>
            <a:r>
              <a:rPr lang="en-US" sz="4400" dirty="0" smtClean="0">
                <a:cs typeface="Arial" panose="020B0604020202020204" pitchFamily="34" charset="0"/>
              </a:rPr>
              <a:t>Our minds have been affected by; sins we did not commit, but were committed against us; the degenerative affects of sin on all of God’s creation; and sins of our society. </a:t>
            </a:r>
          </a:p>
          <a:p>
            <a:pPr marL="0" indent="0">
              <a:buNone/>
            </a:pPr>
            <a:endParaRPr lang="en-US" sz="4400" dirty="0" smtClean="0">
              <a:latin typeface="Arial" panose="020B0604020202020204" pitchFamily="34" charset="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6241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106" y="319729"/>
            <a:ext cx="10854447" cy="1325563"/>
          </a:xfrm>
        </p:spPr>
        <p:txBody>
          <a:bodyPr>
            <a:normAutofit/>
          </a:bodyPr>
          <a:lstStyle/>
          <a:p>
            <a:r>
              <a:rPr lang="en-US" sz="5400" dirty="0" smtClean="0">
                <a:latin typeface="+mn-lt"/>
                <a:cs typeface="Arial" panose="020B0604020202020204" pitchFamily="34" charset="0"/>
              </a:rPr>
              <a:t>Shame</a:t>
            </a:r>
            <a:r>
              <a:rPr lang="en-US" sz="4800" dirty="0" smtClean="0">
                <a:latin typeface="Arial" panose="020B0604020202020204" pitchFamily="34" charset="0"/>
                <a:cs typeface="Arial" panose="020B0604020202020204" pitchFamily="34" charset="0"/>
              </a:rPr>
              <a:t> </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0740" y="1527310"/>
            <a:ext cx="11582400" cy="4351338"/>
          </a:xfrm>
        </p:spPr>
        <p:txBody>
          <a:bodyPr>
            <a:normAutofit/>
          </a:bodyPr>
          <a:lstStyle/>
          <a:p>
            <a:pPr marL="0" indent="0">
              <a:buNone/>
            </a:pPr>
            <a:endParaRPr lang="en-US" sz="4400" dirty="0" smtClean="0">
              <a:cs typeface="Arial" panose="020B0604020202020204" pitchFamily="34" charset="0"/>
            </a:endParaRPr>
          </a:p>
          <a:p>
            <a:pPr marL="0" indent="0">
              <a:buNone/>
            </a:pPr>
            <a:r>
              <a:rPr lang="en-US" sz="4400" dirty="0" smtClean="0">
                <a:cs typeface="Arial" panose="020B0604020202020204" pitchFamily="34" charset="0"/>
              </a:rPr>
              <a:t>It’s </a:t>
            </a:r>
            <a:r>
              <a:rPr lang="en-US" sz="4400" dirty="0" smtClean="0">
                <a:cs typeface="Arial" panose="020B0604020202020204" pitchFamily="34" charset="0"/>
              </a:rPr>
              <a:t>a really big deal in the Bible.</a:t>
            </a:r>
          </a:p>
          <a:p>
            <a:pPr marL="0" indent="0">
              <a:buNone/>
            </a:pPr>
            <a:r>
              <a:rPr lang="en-US" sz="4400" dirty="0" smtClean="0">
                <a:cs typeface="Arial" panose="020B0604020202020204" pitchFamily="34" charset="0"/>
              </a:rPr>
              <a:t> </a:t>
            </a:r>
          </a:p>
          <a:p>
            <a:pPr marL="0" indent="0">
              <a:buNone/>
            </a:pPr>
            <a:r>
              <a:rPr lang="en-US" sz="4400" dirty="0" smtClean="0">
                <a:cs typeface="Arial" panose="020B0604020202020204" pitchFamily="34" charset="0"/>
              </a:rPr>
              <a:t>Genesis 2:25</a:t>
            </a:r>
            <a:r>
              <a:rPr lang="en-US" sz="4400" dirty="0">
                <a:cs typeface="Arial" panose="020B0604020202020204" pitchFamily="34" charset="0"/>
              </a:rPr>
              <a:t> Now the man and his wife were both naked, but they felt no shame</a:t>
            </a:r>
            <a:r>
              <a:rPr lang="en-US" sz="4400" dirty="0" smtClean="0">
                <a:cs typeface="Arial" panose="020B0604020202020204" pitchFamily="34" charset="0"/>
              </a:rPr>
              <a:t>.(NLT)</a:t>
            </a:r>
          </a:p>
          <a:p>
            <a:pPr marL="0" indent="0">
              <a:buNone/>
            </a:pPr>
            <a:endParaRPr lang="en-US" sz="4400" dirty="0" smtClean="0">
              <a:latin typeface="Arial" panose="020B0604020202020204" pitchFamily="34" charset="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00043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353" y="365125"/>
            <a:ext cx="10854447" cy="1325563"/>
          </a:xfrm>
        </p:spPr>
        <p:txBody>
          <a:bodyPr>
            <a:normAutofit/>
          </a:bodyPr>
          <a:lstStyle/>
          <a:p>
            <a:r>
              <a:rPr lang="en-US" sz="4800" dirty="0" smtClean="0">
                <a:latin typeface="+mn-lt"/>
                <a:cs typeface="Arial" panose="020B0604020202020204" pitchFamily="34" charset="0"/>
              </a:rPr>
              <a:t>Shame</a:t>
            </a:r>
            <a:r>
              <a:rPr lang="en-US" sz="4800" dirty="0" smtClean="0">
                <a:latin typeface="Arial" panose="020B0604020202020204" pitchFamily="34" charset="0"/>
                <a:cs typeface="Arial" panose="020B0604020202020204" pitchFamily="34" charset="0"/>
              </a:rPr>
              <a:t> </a:t>
            </a:r>
            <a:endParaRPr lang="en-US" sz="4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0740" y="1527310"/>
            <a:ext cx="11582400" cy="4351338"/>
          </a:xfrm>
        </p:spPr>
        <p:txBody>
          <a:bodyPr>
            <a:normAutofit/>
          </a:bodyPr>
          <a:lstStyle/>
          <a:p>
            <a:pPr marL="742950" indent="-742950">
              <a:buFont typeface="+mj-lt"/>
              <a:buAutoNum type="arabicPeriod"/>
            </a:pPr>
            <a:r>
              <a:rPr lang="en-US" sz="4400" dirty="0" smtClean="0">
                <a:cs typeface="Arial" panose="020B0604020202020204" pitchFamily="34" charset="0"/>
              </a:rPr>
              <a:t>I’m </a:t>
            </a:r>
            <a:r>
              <a:rPr lang="en-US" sz="4400" dirty="0" smtClean="0">
                <a:cs typeface="Arial" panose="020B0604020202020204" pitchFamily="34" charset="0"/>
              </a:rPr>
              <a:t>bad. </a:t>
            </a:r>
            <a:r>
              <a:rPr lang="en-US" sz="4400" dirty="0" smtClean="0">
                <a:cs typeface="Arial" panose="020B0604020202020204" pitchFamily="34" charset="0"/>
              </a:rPr>
              <a:t>– I should have more/better ___________. </a:t>
            </a:r>
          </a:p>
          <a:p>
            <a:pPr marL="742950" indent="-742950">
              <a:buFont typeface="+mj-lt"/>
              <a:buAutoNum type="arabicPeriod"/>
            </a:pPr>
            <a:r>
              <a:rPr lang="en-US" sz="4400" dirty="0" smtClean="0">
                <a:cs typeface="Arial" panose="020B0604020202020204" pitchFamily="34" charset="0"/>
              </a:rPr>
              <a:t>I’m too </a:t>
            </a:r>
            <a:r>
              <a:rPr lang="en-US" sz="4400" dirty="0" smtClean="0">
                <a:cs typeface="Arial" panose="020B0604020202020204" pitchFamily="34" charset="0"/>
              </a:rPr>
              <a:t>much. </a:t>
            </a:r>
            <a:r>
              <a:rPr lang="en-US" sz="4400" dirty="0" smtClean="0">
                <a:cs typeface="Arial" panose="020B0604020202020204" pitchFamily="34" charset="0"/>
              </a:rPr>
              <a:t>– I will exasperate people, so I will hide. </a:t>
            </a:r>
          </a:p>
          <a:p>
            <a:pPr marL="742950" indent="-742950">
              <a:buFont typeface="+mj-lt"/>
              <a:buAutoNum type="arabicPeriod"/>
            </a:pPr>
            <a:r>
              <a:rPr lang="en-US" sz="4400" dirty="0" smtClean="0">
                <a:cs typeface="Arial" panose="020B0604020202020204" pitchFamily="34" charset="0"/>
              </a:rPr>
              <a:t>Who do I think I am? – </a:t>
            </a:r>
            <a:r>
              <a:rPr lang="en-US" sz="4400" dirty="0" smtClean="0">
                <a:cs typeface="Arial" panose="020B0604020202020204" pitchFamily="34" charset="0"/>
              </a:rPr>
              <a:t>Everyone </a:t>
            </a:r>
            <a:r>
              <a:rPr lang="en-US" sz="4400" dirty="0" smtClean="0">
                <a:cs typeface="Arial" panose="020B0604020202020204" pitchFamily="34" charset="0"/>
              </a:rPr>
              <a:t>else is healthier than me. </a:t>
            </a:r>
          </a:p>
          <a:p>
            <a:pPr marL="0" indent="0">
              <a:buNone/>
            </a:pPr>
            <a:endParaRPr lang="en-US" sz="4400" dirty="0" smtClean="0">
              <a:latin typeface="Arial" panose="020B0604020202020204" pitchFamily="34" charset="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8238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935" y="352155"/>
            <a:ext cx="10515600" cy="1325563"/>
          </a:xfrm>
        </p:spPr>
        <p:txBody>
          <a:bodyPr>
            <a:normAutofit/>
          </a:bodyPr>
          <a:lstStyle/>
          <a:p>
            <a:r>
              <a:rPr lang="en-US" sz="4800" dirty="0" smtClean="0">
                <a:latin typeface="+mn-lt"/>
                <a:cs typeface="Arial" panose="020B0604020202020204" pitchFamily="34" charset="0"/>
              </a:rPr>
              <a:t>The Tension is the Problem </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680935" y="1825625"/>
            <a:ext cx="11154384" cy="4351338"/>
          </a:xfrm>
        </p:spPr>
        <p:txBody>
          <a:bodyPr>
            <a:normAutofit/>
          </a:bodyPr>
          <a:lstStyle/>
          <a:p>
            <a:pPr marL="0" indent="0">
              <a:buNone/>
            </a:pPr>
            <a:r>
              <a:rPr lang="en-US" sz="4400" dirty="0" smtClean="0"/>
              <a:t>There is a </a:t>
            </a:r>
            <a:r>
              <a:rPr lang="en-US" sz="4400" dirty="0" smtClean="0"/>
              <a:t>tension:</a:t>
            </a:r>
            <a:endParaRPr lang="en-US" sz="4400" dirty="0" smtClean="0"/>
          </a:p>
          <a:p>
            <a:pPr marL="914400" indent="-914400">
              <a:buFont typeface="+mj-lt"/>
              <a:buAutoNum type="arabicPeriod"/>
            </a:pPr>
            <a:r>
              <a:rPr lang="en-US" sz="4400" dirty="0" smtClean="0"/>
              <a:t>in </a:t>
            </a:r>
            <a:r>
              <a:rPr lang="en-US" sz="4400" dirty="0" smtClean="0"/>
              <a:t>our society</a:t>
            </a:r>
          </a:p>
          <a:p>
            <a:pPr marL="914400" indent="-914400">
              <a:buFont typeface="+mj-lt"/>
              <a:buAutoNum type="arabicPeriod"/>
            </a:pPr>
            <a:r>
              <a:rPr lang="en-US" sz="4400" dirty="0" smtClean="0"/>
              <a:t>in </a:t>
            </a:r>
            <a:r>
              <a:rPr lang="en-US" sz="4400" dirty="0" smtClean="0"/>
              <a:t>our faith community</a:t>
            </a:r>
          </a:p>
          <a:p>
            <a:pPr marL="914400" indent="-914400">
              <a:buFont typeface="+mj-lt"/>
              <a:buAutoNum type="arabicPeriod"/>
            </a:pPr>
            <a:r>
              <a:rPr lang="en-US" sz="4400" dirty="0" smtClean="0"/>
              <a:t>in </a:t>
            </a:r>
            <a:r>
              <a:rPr lang="en-US" sz="4400" dirty="0" smtClean="0"/>
              <a:t>me</a:t>
            </a:r>
            <a:endParaRPr lang="en-US" sz="4400" dirty="0"/>
          </a:p>
        </p:txBody>
      </p:sp>
    </p:spTree>
    <p:extLst>
      <p:ext uri="{BB962C8B-B14F-4D97-AF65-F5344CB8AC3E}">
        <p14:creationId xmlns:p14="http://schemas.microsoft.com/office/powerpoint/2010/main" val="3526332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502" y="358640"/>
            <a:ext cx="10854447" cy="1325563"/>
          </a:xfrm>
        </p:spPr>
        <p:txBody>
          <a:bodyPr>
            <a:normAutofit/>
          </a:bodyPr>
          <a:lstStyle/>
          <a:p>
            <a:r>
              <a:rPr lang="en-US" sz="4800" dirty="0" smtClean="0">
                <a:latin typeface="+mn-lt"/>
                <a:cs typeface="Arial" panose="020B0604020202020204" pitchFamily="34" charset="0"/>
              </a:rPr>
              <a:t>Why have hope?  </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330740" y="1900136"/>
            <a:ext cx="11582400" cy="3978512"/>
          </a:xfrm>
        </p:spPr>
        <p:txBody>
          <a:bodyPr>
            <a:normAutofit/>
          </a:bodyPr>
          <a:lstStyle/>
          <a:p>
            <a:pPr marL="742950" indent="-742950">
              <a:buFont typeface="+mj-lt"/>
              <a:buAutoNum type="arabicPeriod"/>
            </a:pPr>
            <a:r>
              <a:rPr lang="en-US" sz="4400" dirty="0" smtClean="0">
                <a:cs typeface="Arial" panose="020B0604020202020204" pitchFamily="34" charset="0"/>
              </a:rPr>
              <a:t>What God gives</a:t>
            </a:r>
          </a:p>
          <a:p>
            <a:pPr marL="742950" indent="-742950">
              <a:buFont typeface="+mj-lt"/>
              <a:buAutoNum type="arabicPeriod"/>
            </a:pPr>
            <a:r>
              <a:rPr lang="en-US" sz="4400" dirty="0" smtClean="0">
                <a:cs typeface="Arial" panose="020B0604020202020204" pitchFamily="34" charset="0"/>
              </a:rPr>
              <a:t>What we give </a:t>
            </a:r>
          </a:p>
          <a:p>
            <a:pPr marL="0" indent="0">
              <a:buNone/>
            </a:pPr>
            <a:endParaRPr lang="en-US" sz="4400" dirty="0" smtClean="0">
              <a:latin typeface="Arial" panose="020B0604020202020204" pitchFamily="34" charset="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2914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353" y="365126"/>
            <a:ext cx="10854447" cy="860560"/>
          </a:xfrm>
        </p:spPr>
        <p:txBody>
          <a:bodyPr>
            <a:normAutofit/>
          </a:bodyPr>
          <a:lstStyle/>
          <a:p>
            <a:r>
              <a:rPr lang="en-US" sz="4800" dirty="0" smtClean="0">
                <a:latin typeface="+mn-lt"/>
                <a:cs typeface="Arial" panose="020B0604020202020204" pitchFamily="34" charset="0"/>
              </a:rPr>
              <a:t>What God gives</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330740" y="1527309"/>
            <a:ext cx="11582400" cy="5068043"/>
          </a:xfrm>
        </p:spPr>
        <p:txBody>
          <a:bodyPr>
            <a:normAutofit fontScale="85000" lnSpcReduction="20000"/>
          </a:bodyPr>
          <a:lstStyle/>
          <a:p>
            <a:pPr marL="0" indent="0">
              <a:buNone/>
            </a:pPr>
            <a:r>
              <a:rPr lang="en-US" sz="5800" dirty="0" smtClean="0">
                <a:cs typeface="Arial" panose="020B0604020202020204" pitchFamily="34" charset="0"/>
              </a:rPr>
              <a:t>2 Peter 1:3-4</a:t>
            </a:r>
          </a:p>
          <a:p>
            <a:pPr marL="0" indent="0">
              <a:buNone/>
            </a:pPr>
            <a:r>
              <a:rPr lang="en-US" sz="5800" dirty="0">
                <a:cs typeface="Arial" panose="020B0604020202020204" pitchFamily="34" charset="0"/>
              </a:rPr>
              <a:t>as His divine power has </a:t>
            </a:r>
            <a:r>
              <a:rPr lang="en-US" sz="5800" dirty="0">
                <a:solidFill>
                  <a:srgbClr val="0070C0"/>
                </a:solidFill>
                <a:cs typeface="Arial" panose="020B0604020202020204" pitchFamily="34" charset="0"/>
              </a:rPr>
              <a:t>given to us </a:t>
            </a:r>
            <a:r>
              <a:rPr lang="en-US" sz="5800" dirty="0">
                <a:cs typeface="Arial" panose="020B0604020202020204" pitchFamily="34" charset="0"/>
              </a:rPr>
              <a:t>all things that pertain to life and godliness, through the knowledge of Him who called us by glory and virtue, </a:t>
            </a:r>
            <a:r>
              <a:rPr lang="en-US" sz="5800" dirty="0" smtClean="0">
                <a:cs typeface="Arial" panose="020B0604020202020204" pitchFamily="34" charset="0"/>
              </a:rPr>
              <a:t>by </a:t>
            </a:r>
            <a:r>
              <a:rPr lang="en-US" sz="5800" dirty="0">
                <a:cs typeface="Arial" panose="020B0604020202020204" pitchFamily="34" charset="0"/>
              </a:rPr>
              <a:t>which have been </a:t>
            </a:r>
            <a:r>
              <a:rPr lang="en-US" sz="5800" dirty="0">
                <a:solidFill>
                  <a:srgbClr val="0070C0"/>
                </a:solidFill>
                <a:cs typeface="Arial" panose="020B0604020202020204" pitchFamily="34" charset="0"/>
              </a:rPr>
              <a:t>given to us </a:t>
            </a:r>
            <a:r>
              <a:rPr lang="en-US" sz="5800" dirty="0">
                <a:cs typeface="Arial" panose="020B0604020202020204" pitchFamily="34" charset="0"/>
              </a:rPr>
              <a:t>exceedingly great and precious promises, that through these you may be partakers of the divine nature, having escaped the </a:t>
            </a:r>
            <a:r>
              <a:rPr lang="en-US" sz="5800" dirty="0" smtClean="0">
                <a:cs typeface="Arial" panose="020B0604020202020204" pitchFamily="34" charset="0"/>
              </a:rPr>
              <a:t>corruption </a:t>
            </a:r>
            <a:r>
              <a:rPr lang="en-US" sz="5800" dirty="0">
                <a:cs typeface="Arial" panose="020B0604020202020204" pitchFamily="34" charset="0"/>
              </a:rPr>
              <a:t>that is in the world through lust</a:t>
            </a:r>
            <a:r>
              <a:rPr lang="en-US" sz="5800" dirty="0" smtClean="0">
                <a:cs typeface="Arial" panose="020B0604020202020204" pitchFamily="34" charset="0"/>
              </a:rPr>
              <a:t>.</a:t>
            </a:r>
            <a:endParaRPr lang="en-US" sz="4400" dirty="0" smtClean="0">
              <a:cs typeface="Arial" panose="020B0604020202020204" pitchFamily="34" charset="0"/>
            </a:endParaRP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83508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353" y="365125"/>
            <a:ext cx="10854447" cy="1325563"/>
          </a:xfrm>
        </p:spPr>
        <p:txBody>
          <a:bodyPr>
            <a:normAutofit/>
          </a:bodyPr>
          <a:lstStyle/>
          <a:p>
            <a:r>
              <a:rPr lang="en-US" sz="4800" dirty="0" smtClean="0">
                <a:latin typeface="+mn-lt"/>
                <a:cs typeface="Arial" panose="020B0604020202020204" pitchFamily="34" charset="0"/>
              </a:rPr>
              <a:t>What God </a:t>
            </a:r>
            <a:r>
              <a:rPr lang="en-US" sz="4800" dirty="0" smtClean="0">
                <a:latin typeface="+mn-lt"/>
                <a:cs typeface="Arial" panose="020B0604020202020204" pitchFamily="34" charset="0"/>
              </a:rPr>
              <a:t>Gives</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330740" y="1939046"/>
            <a:ext cx="11582400" cy="3939601"/>
          </a:xfrm>
        </p:spPr>
        <p:txBody>
          <a:bodyPr>
            <a:normAutofit/>
          </a:bodyPr>
          <a:lstStyle/>
          <a:p>
            <a:pPr marL="742950" indent="-742950">
              <a:buFont typeface="+mj-lt"/>
              <a:buAutoNum type="arabicPeriod"/>
            </a:pPr>
            <a:r>
              <a:rPr lang="en-US" sz="4400" dirty="0" smtClean="0">
                <a:cs typeface="Arial" panose="020B0604020202020204" pitchFamily="34" charset="0"/>
              </a:rPr>
              <a:t>Wisdom</a:t>
            </a:r>
          </a:p>
          <a:p>
            <a:pPr marL="742950" indent="-742950">
              <a:buFont typeface="+mj-lt"/>
              <a:buAutoNum type="arabicPeriod"/>
            </a:pPr>
            <a:r>
              <a:rPr lang="en-US" sz="4400" dirty="0" smtClean="0">
                <a:cs typeface="Arial" panose="020B0604020202020204" pitchFamily="34" charset="0"/>
              </a:rPr>
              <a:t>Community</a:t>
            </a:r>
          </a:p>
          <a:p>
            <a:pPr marL="0" indent="0">
              <a:buNone/>
            </a:pPr>
            <a:endParaRPr lang="en-US" sz="4400" dirty="0" smtClean="0">
              <a:latin typeface="Arial" panose="020B0604020202020204" pitchFamily="34" charset="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0797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621" y="235424"/>
            <a:ext cx="10854447" cy="931896"/>
          </a:xfrm>
        </p:spPr>
        <p:txBody>
          <a:bodyPr>
            <a:normAutofit/>
          </a:bodyPr>
          <a:lstStyle/>
          <a:p>
            <a:r>
              <a:rPr lang="en-US" sz="4800" dirty="0" smtClean="0">
                <a:latin typeface="+mn-lt"/>
                <a:cs typeface="Arial" panose="020B0604020202020204" pitchFamily="34" charset="0"/>
              </a:rPr>
              <a:t>Get Wisdom!</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330740" y="1167320"/>
            <a:ext cx="11582400" cy="4711328"/>
          </a:xfrm>
        </p:spPr>
        <p:txBody>
          <a:bodyPr>
            <a:normAutofit lnSpcReduction="10000"/>
          </a:bodyPr>
          <a:lstStyle/>
          <a:p>
            <a:pPr marL="0" indent="0">
              <a:buNone/>
            </a:pPr>
            <a:r>
              <a:rPr lang="en-US" sz="3600" dirty="0">
                <a:cs typeface="Arial" panose="020B0604020202020204" pitchFamily="34" charset="0"/>
              </a:rPr>
              <a:t>Proverbs 23:23 </a:t>
            </a:r>
            <a:r>
              <a:rPr lang="en-US" sz="3600" dirty="0" smtClean="0">
                <a:cs typeface="Arial" panose="020B0604020202020204" pitchFamily="34" charset="0"/>
              </a:rPr>
              <a:t>Buy </a:t>
            </a:r>
            <a:r>
              <a:rPr lang="en-US" sz="3600" dirty="0">
                <a:cs typeface="Arial" panose="020B0604020202020204" pitchFamily="34" charset="0"/>
              </a:rPr>
              <a:t>the truth, and do not sell </a:t>
            </a:r>
            <a:r>
              <a:rPr lang="en-US" sz="3600" dirty="0" smtClean="0">
                <a:cs typeface="Arial" panose="020B0604020202020204" pitchFamily="34" charset="0"/>
              </a:rPr>
              <a:t>it, Also </a:t>
            </a:r>
            <a:r>
              <a:rPr lang="en-US" sz="3600" dirty="0">
                <a:cs typeface="Arial" panose="020B0604020202020204" pitchFamily="34" charset="0"/>
              </a:rPr>
              <a:t>wisdom and instruction and understanding</a:t>
            </a:r>
            <a:r>
              <a:rPr lang="en-US" sz="3600" dirty="0" smtClean="0">
                <a:cs typeface="Arial" panose="020B0604020202020204" pitchFamily="34" charset="0"/>
              </a:rPr>
              <a:t>.</a:t>
            </a:r>
          </a:p>
          <a:p>
            <a:pPr marL="0" indent="0">
              <a:buNone/>
            </a:pPr>
            <a:endParaRPr lang="en-US" sz="3600" dirty="0" smtClean="0">
              <a:cs typeface="Arial" panose="020B0604020202020204" pitchFamily="34" charset="0"/>
            </a:endParaRPr>
          </a:p>
          <a:p>
            <a:pPr marL="0" indent="0">
              <a:buNone/>
            </a:pPr>
            <a:r>
              <a:rPr lang="en-US" sz="3600" dirty="0">
                <a:cs typeface="Arial" panose="020B0604020202020204" pitchFamily="34" charset="0"/>
              </a:rPr>
              <a:t>Proverbs 16:16 How much better to get wisdom than </a:t>
            </a:r>
            <a:r>
              <a:rPr lang="en-US" sz="3600" dirty="0" smtClean="0">
                <a:cs typeface="Arial" panose="020B0604020202020204" pitchFamily="34" charset="0"/>
              </a:rPr>
              <a:t>gold! And </a:t>
            </a:r>
            <a:r>
              <a:rPr lang="en-US" sz="3600" dirty="0">
                <a:cs typeface="Arial" panose="020B0604020202020204" pitchFamily="34" charset="0"/>
              </a:rPr>
              <a:t>to get understanding is to be chosen rather than silver</a:t>
            </a:r>
            <a:r>
              <a:rPr lang="en-US" sz="3600" dirty="0" smtClean="0">
                <a:cs typeface="Arial" panose="020B0604020202020204" pitchFamily="34" charset="0"/>
              </a:rPr>
              <a:t>.</a:t>
            </a:r>
          </a:p>
          <a:p>
            <a:pPr marL="0" indent="0">
              <a:buNone/>
            </a:pPr>
            <a:endParaRPr lang="en-US" sz="3600" dirty="0" smtClean="0">
              <a:cs typeface="Arial" panose="020B0604020202020204" pitchFamily="34" charset="0"/>
            </a:endParaRPr>
          </a:p>
          <a:p>
            <a:pPr marL="0" indent="0">
              <a:buNone/>
            </a:pPr>
            <a:r>
              <a:rPr lang="en-US" sz="3600" dirty="0" smtClean="0">
                <a:cs typeface="Arial" panose="020B0604020202020204" pitchFamily="34" charset="0"/>
              </a:rPr>
              <a:t>Proverbs 4:7 </a:t>
            </a:r>
            <a:r>
              <a:rPr lang="en-US" sz="3600" dirty="0"/>
              <a:t>Wisdom </a:t>
            </a:r>
            <a:r>
              <a:rPr lang="en-US" sz="3600" i="1" dirty="0"/>
              <a:t>is</a:t>
            </a:r>
            <a:r>
              <a:rPr lang="en-US" sz="3600" dirty="0"/>
              <a:t> the principal thing;</a:t>
            </a:r>
            <a:br>
              <a:rPr lang="en-US" sz="3600" dirty="0"/>
            </a:br>
            <a:r>
              <a:rPr lang="en-US" sz="3600" i="1" dirty="0"/>
              <a:t>Therefore</a:t>
            </a:r>
            <a:r>
              <a:rPr lang="en-US" sz="3600" dirty="0"/>
              <a:t> get </a:t>
            </a:r>
            <a:r>
              <a:rPr lang="en-US" sz="3600" dirty="0" smtClean="0"/>
              <a:t>wisdom. And </a:t>
            </a:r>
            <a:r>
              <a:rPr lang="en-US" sz="3600" dirty="0"/>
              <a:t>in all your getting, get understanding.</a:t>
            </a:r>
            <a:endParaRPr lang="en-US" sz="3600" dirty="0" smtClean="0">
              <a:cs typeface="Arial" panose="020B0604020202020204" pitchFamily="34" charset="0"/>
            </a:endParaRPr>
          </a:p>
          <a:p>
            <a:pPr marL="457200" lvl="1" indent="0">
              <a:buNone/>
            </a:pPr>
            <a:endParaRPr lang="en-US" sz="4000" dirty="0" smtClean="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72634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622" y="235424"/>
            <a:ext cx="10854447" cy="931896"/>
          </a:xfrm>
        </p:spPr>
        <p:txBody>
          <a:bodyPr>
            <a:normAutofit/>
          </a:bodyPr>
          <a:lstStyle/>
          <a:p>
            <a:r>
              <a:rPr lang="en-US" sz="4800" dirty="0" smtClean="0">
                <a:latin typeface="+mn-lt"/>
                <a:cs typeface="Arial" panose="020B0604020202020204" pitchFamily="34" charset="0"/>
              </a:rPr>
              <a:t>Where can I find wisdom? </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330740" y="1167320"/>
            <a:ext cx="11582400" cy="4711328"/>
          </a:xfrm>
        </p:spPr>
        <p:txBody>
          <a:bodyPr>
            <a:normAutofit lnSpcReduction="10000"/>
          </a:bodyPr>
          <a:lstStyle/>
          <a:p>
            <a:pPr marL="742950" indent="-742950">
              <a:buFont typeface="+mj-lt"/>
              <a:buAutoNum type="arabicPeriod"/>
            </a:pPr>
            <a:r>
              <a:rPr lang="en-US" sz="3600" dirty="0" smtClean="0">
                <a:cs typeface="Arial" panose="020B0604020202020204" pitchFamily="34" charset="0"/>
              </a:rPr>
              <a:t>Scripture (Proverbs 10:8, Ecclesiastes 12:13)</a:t>
            </a:r>
          </a:p>
          <a:p>
            <a:pPr marL="742950" indent="-742950">
              <a:buFont typeface="+mj-lt"/>
              <a:buAutoNum type="arabicPeriod"/>
            </a:pPr>
            <a:r>
              <a:rPr lang="en-US" sz="3600" dirty="0" smtClean="0">
                <a:cs typeface="Arial" panose="020B0604020202020204" pitchFamily="34" charset="0"/>
              </a:rPr>
              <a:t>Counsel </a:t>
            </a:r>
            <a:r>
              <a:rPr lang="en-US" sz="3600" dirty="0">
                <a:cs typeface="Arial" panose="020B0604020202020204" pitchFamily="34" charset="0"/>
              </a:rPr>
              <a:t>(Proverbs 12:15 The way of a fool is right in his own </a:t>
            </a:r>
            <a:r>
              <a:rPr lang="en-US" sz="3600" dirty="0" smtClean="0">
                <a:cs typeface="Arial" panose="020B0604020202020204" pitchFamily="34" charset="0"/>
              </a:rPr>
              <a:t>eyes, But </a:t>
            </a:r>
            <a:r>
              <a:rPr lang="en-US" sz="3600" dirty="0">
                <a:cs typeface="Arial" panose="020B0604020202020204" pitchFamily="34" charset="0"/>
              </a:rPr>
              <a:t>he who heeds </a:t>
            </a:r>
            <a:r>
              <a:rPr lang="en-US" sz="3600" dirty="0">
                <a:solidFill>
                  <a:srgbClr val="0070C0"/>
                </a:solidFill>
                <a:cs typeface="Arial" panose="020B0604020202020204" pitchFamily="34" charset="0"/>
              </a:rPr>
              <a:t>counsel</a:t>
            </a:r>
            <a:r>
              <a:rPr lang="en-US" sz="3600" dirty="0">
                <a:cs typeface="Arial" panose="020B0604020202020204" pitchFamily="34" charset="0"/>
              </a:rPr>
              <a:t> is </a:t>
            </a:r>
            <a:r>
              <a:rPr lang="en-US" sz="3600" dirty="0" smtClean="0">
                <a:cs typeface="Arial" panose="020B0604020202020204" pitchFamily="34" charset="0"/>
              </a:rPr>
              <a:t>wise).</a:t>
            </a:r>
          </a:p>
          <a:p>
            <a:pPr marL="742950" indent="-742950">
              <a:buFont typeface="+mj-lt"/>
              <a:buAutoNum type="arabicPeriod"/>
            </a:pPr>
            <a:r>
              <a:rPr lang="en-US" sz="3600" dirty="0" smtClean="0">
                <a:cs typeface="Arial" panose="020B0604020202020204" pitchFamily="34" charset="0"/>
              </a:rPr>
              <a:t>Variety of </a:t>
            </a:r>
            <a:r>
              <a:rPr lang="en-US" sz="3600" dirty="0" smtClean="0">
                <a:cs typeface="Arial" panose="020B0604020202020204" pitchFamily="34" charset="0"/>
              </a:rPr>
              <a:t>Sources </a:t>
            </a:r>
            <a:r>
              <a:rPr lang="en-US" sz="3600" dirty="0">
                <a:cs typeface="Arial" panose="020B0604020202020204" pitchFamily="34" charset="0"/>
              </a:rPr>
              <a:t>(Proverbs 11:14 Where there is no counsel, the people </a:t>
            </a:r>
            <a:r>
              <a:rPr lang="en-US" sz="3600" dirty="0" smtClean="0">
                <a:cs typeface="Arial" panose="020B0604020202020204" pitchFamily="34" charset="0"/>
              </a:rPr>
              <a:t>fall; But </a:t>
            </a:r>
            <a:r>
              <a:rPr lang="en-US" sz="3600" dirty="0">
                <a:cs typeface="Arial" panose="020B0604020202020204" pitchFamily="34" charset="0"/>
              </a:rPr>
              <a:t>in the </a:t>
            </a:r>
            <a:r>
              <a:rPr lang="en-US" sz="3600" dirty="0">
                <a:solidFill>
                  <a:srgbClr val="0070C0"/>
                </a:solidFill>
                <a:cs typeface="Arial" panose="020B0604020202020204" pitchFamily="34" charset="0"/>
              </a:rPr>
              <a:t>multitude</a:t>
            </a:r>
            <a:r>
              <a:rPr lang="en-US" sz="3600" dirty="0">
                <a:cs typeface="Arial" panose="020B0604020202020204" pitchFamily="34" charset="0"/>
              </a:rPr>
              <a:t> of counselors there is </a:t>
            </a:r>
            <a:r>
              <a:rPr lang="en-US" sz="3600" dirty="0" smtClean="0">
                <a:cs typeface="Arial" panose="020B0604020202020204" pitchFamily="34" charset="0"/>
              </a:rPr>
              <a:t>safety).</a:t>
            </a:r>
          </a:p>
          <a:p>
            <a:pPr marL="742950" indent="-742950">
              <a:buFont typeface="+mj-lt"/>
              <a:buAutoNum type="arabicPeriod"/>
            </a:pPr>
            <a:r>
              <a:rPr lang="en-US" sz="3600" dirty="0" smtClean="0">
                <a:cs typeface="Arial" panose="020B0604020202020204" pitchFamily="34" charset="0"/>
              </a:rPr>
              <a:t>Experienced people (Proverbs 13:1 </a:t>
            </a:r>
            <a:r>
              <a:rPr lang="en-US" sz="3600" dirty="0"/>
              <a:t>A wise son </a:t>
            </a:r>
            <a:r>
              <a:rPr lang="en-US" sz="3600" i="1" dirty="0"/>
              <a:t>heeds</a:t>
            </a:r>
            <a:r>
              <a:rPr lang="en-US" sz="3600" dirty="0"/>
              <a:t> his father’s </a:t>
            </a:r>
            <a:r>
              <a:rPr lang="en-US" sz="3600" dirty="0" smtClean="0"/>
              <a:t>instruction, But </a:t>
            </a:r>
            <a:r>
              <a:rPr lang="en-US" sz="3600" dirty="0"/>
              <a:t>a scoffer does not listen to </a:t>
            </a:r>
            <a:r>
              <a:rPr lang="en-US" sz="3600" dirty="0" smtClean="0"/>
              <a:t>rebuke).</a:t>
            </a:r>
            <a:endParaRPr lang="en-US" sz="3600" dirty="0" smtClean="0">
              <a:cs typeface="Arial" panose="020B0604020202020204" pitchFamily="34" charset="0"/>
            </a:endParaRPr>
          </a:p>
          <a:p>
            <a:pPr marL="457200" lvl="1" indent="0">
              <a:buNone/>
            </a:pPr>
            <a:endParaRPr lang="en-US" sz="4000" dirty="0" smtClean="0">
              <a:latin typeface="Arial" panose="020B0604020202020204" pitchFamily="34" charset="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87512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740" y="235424"/>
            <a:ext cx="10854447" cy="931896"/>
          </a:xfrm>
        </p:spPr>
        <p:txBody>
          <a:bodyPr>
            <a:normAutofit/>
          </a:bodyPr>
          <a:lstStyle/>
          <a:p>
            <a:r>
              <a:rPr lang="en-US" sz="4800" dirty="0" smtClean="0">
                <a:latin typeface="+mn-lt"/>
                <a:cs typeface="Arial" panose="020B0604020202020204" pitchFamily="34" charset="0"/>
              </a:rPr>
              <a:t>Where can I find wisdom? </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330740" y="1167320"/>
            <a:ext cx="11582400" cy="4711328"/>
          </a:xfrm>
        </p:spPr>
        <p:txBody>
          <a:bodyPr>
            <a:normAutofit/>
          </a:bodyPr>
          <a:lstStyle/>
          <a:p>
            <a:pPr marL="742950" indent="-742950">
              <a:buFont typeface="+mj-lt"/>
              <a:buAutoNum type="arabicPeriod" startAt="5"/>
            </a:pPr>
            <a:r>
              <a:rPr lang="en-US" sz="3600" dirty="0" smtClean="0">
                <a:cs typeface="Arial" panose="020B0604020202020204" pitchFamily="34" charset="0"/>
              </a:rPr>
              <a:t>Parents</a:t>
            </a:r>
          </a:p>
          <a:p>
            <a:pPr marL="742950" indent="-742950">
              <a:buFont typeface="+mj-lt"/>
              <a:buAutoNum type="arabicPeriod" startAt="5"/>
            </a:pPr>
            <a:r>
              <a:rPr lang="en-US" sz="3600" dirty="0" smtClean="0">
                <a:cs typeface="Arial" panose="020B0604020202020204" pitchFamily="34" charset="0"/>
              </a:rPr>
              <a:t>Observation of natural order </a:t>
            </a:r>
            <a:r>
              <a:rPr lang="en-US" sz="3600" dirty="0">
                <a:cs typeface="Arial" panose="020B0604020202020204" pitchFamily="34" charset="0"/>
              </a:rPr>
              <a:t>(Proverbs 6:6 Go to the ant, you </a:t>
            </a:r>
            <a:r>
              <a:rPr lang="en-US" sz="3600" dirty="0" smtClean="0">
                <a:cs typeface="Arial" panose="020B0604020202020204" pitchFamily="34" charset="0"/>
              </a:rPr>
              <a:t>sluggard! </a:t>
            </a:r>
            <a:r>
              <a:rPr lang="en-US" sz="3600" dirty="0" smtClean="0">
                <a:solidFill>
                  <a:srgbClr val="0070C0"/>
                </a:solidFill>
                <a:cs typeface="Arial" panose="020B0604020202020204" pitchFamily="34" charset="0"/>
              </a:rPr>
              <a:t>Consider</a:t>
            </a:r>
            <a:r>
              <a:rPr lang="en-US" sz="3600" dirty="0" smtClean="0">
                <a:cs typeface="Arial" panose="020B0604020202020204" pitchFamily="34" charset="0"/>
              </a:rPr>
              <a:t> </a:t>
            </a:r>
            <a:r>
              <a:rPr lang="en-US" sz="3600" dirty="0">
                <a:cs typeface="Arial" panose="020B0604020202020204" pitchFamily="34" charset="0"/>
              </a:rPr>
              <a:t>her ways and be wise</a:t>
            </a:r>
            <a:r>
              <a:rPr lang="en-US" sz="3600" dirty="0" smtClean="0">
                <a:cs typeface="Arial" panose="020B0604020202020204" pitchFamily="34" charset="0"/>
              </a:rPr>
              <a:t>,) – also badgers, locusts, lizards . . . </a:t>
            </a:r>
          </a:p>
          <a:p>
            <a:pPr marL="742950" indent="-742950">
              <a:buFont typeface="+mj-lt"/>
              <a:buAutoNum type="arabicPeriod" startAt="5"/>
            </a:pPr>
            <a:r>
              <a:rPr lang="en-US" sz="3600" dirty="0">
                <a:cs typeface="Arial" panose="020B0604020202020204" pitchFamily="34" charset="0"/>
              </a:rPr>
              <a:t>Experiential (empirical) evidence (The entire book of Ecclesiastes) </a:t>
            </a:r>
            <a:r>
              <a:rPr lang="en-US" sz="3600" dirty="0" smtClean="0">
                <a:cs typeface="Arial" panose="020B0604020202020204" pitchFamily="34" charset="0"/>
              </a:rPr>
              <a:t>– patterns of behaviors, nature, </a:t>
            </a:r>
            <a:r>
              <a:rPr lang="en-US" sz="3600" dirty="0" err="1" smtClean="0">
                <a:cs typeface="Arial" panose="020B0604020202020204" pitchFamily="34" charset="0"/>
              </a:rPr>
              <a:t>cyles</a:t>
            </a:r>
            <a:endParaRPr lang="en-US" sz="3600" dirty="0">
              <a:cs typeface="Arial" panose="020B0604020202020204" pitchFamily="34" charset="0"/>
            </a:endParaRPr>
          </a:p>
          <a:p>
            <a:pPr marL="0" indent="0">
              <a:buNone/>
            </a:pPr>
            <a:r>
              <a:rPr lang="en-US" sz="3600" dirty="0" smtClean="0">
                <a:cs typeface="Arial" panose="020B0604020202020204" pitchFamily="34" charset="0"/>
              </a:rPr>
              <a:t> – best practices in Practical Theology, Psychology and Psychotherapy, Medicine</a:t>
            </a:r>
          </a:p>
          <a:p>
            <a:pPr marL="742950" indent="-742950">
              <a:buFont typeface="+mj-lt"/>
              <a:buAutoNum type="arabicPeriod" startAt="5"/>
            </a:pPr>
            <a:endParaRPr lang="en-US" sz="3600" dirty="0">
              <a:latin typeface="Arial" panose="020B0604020202020204" pitchFamily="34" charset="0"/>
              <a:cs typeface="Arial" panose="020B0604020202020204" pitchFamily="34" charset="0"/>
            </a:endParaRPr>
          </a:p>
          <a:p>
            <a:pPr marL="742950" indent="-742950">
              <a:buFont typeface="+mj-lt"/>
              <a:buAutoNum type="arabicPeriod" startAt="5"/>
            </a:pPr>
            <a:endParaRPr lang="en-US" sz="3600" dirty="0" smtClean="0">
              <a:latin typeface="Arial" panose="020B0604020202020204" pitchFamily="34" charset="0"/>
              <a:cs typeface="Arial" panose="020B0604020202020204" pitchFamily="34" charset="0"/>
            </a:endParaRPr>
          </a:p>
          <a:p>
            <a:pPr marL="457200" lvl="1" indent="0">
              <a:buNone/>
            </a:pPr>
            <a:endParaRPr lang="en-US" sz="4000" dirty="0" smtClean="0">
              <a:latin typeface="Arial" panose="020B0604020202020204" pitchFamily="34" charset="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169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mn-lt"/>
              </a:rPr>
              <a:t>What is counseling? </a:t>
            </a:r>
            <a:endParaRPr lang="en-US" sz="5400" dirty="0">
              <a:latin typeface="+mn-lt"/>
            </a:endParaRPr>
          </a:p>
        </p:txBody>
      </p:sp>
      <p:sp>
        <p:nvSpPr>
          <p:cNvPr id="3" name="Content Placeholder 2"/>
          <p:cNvSpPr>
            <a:spLocks noGrp="1"/>
          </p:cNvSpPr>
          <p:nvPr>
            <p:ph idx="1"/>
          </p:nvPr>
        </p:nvSpPr>
        <p:spPr/>
        <p:txBody>
          <a:bodyPr>
            <a:normAutofit/>
          </a:bodyPr>
          <a:lstStyle/>
          <a:p>
            <a:pPr marL="0" indent="0">
              <a:buNone/>
            </a:pPr>
            <a:r>
              <a:rPr lang="en-US" sz="4000" dirty="0" smtClean="0"/>
              <a:t>Counseling is a relationship where one party is seeking wisdom from another. </a:t>
            </a:r>
            <a:endParaRPr lang="en-US" sz="4000" dirty="0"/>
          </a:p>
        </p:txBody>
      </p:sp>
    </p:spTree>
    <p:extLst>
      <p:ext uri="{BB962C8B-B14F-4D97-AF65-F5344CB8AC3E}">
        <p14:creationId xmlns:p14="http://schemas.microsoft.com/office/powerpoint/2010/main" val="6226110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353" y="365126"/>
            <a:ext cx="10854447" cy="860560"/>
          </a:xfrm>
        </p:spPr>
        <p:txBody>
          <a:bodyPr>
            <a:normAutofit/>
          </a:bodyPr>
          <a:lstStyle/>
          <a:p>
            <a:r>
              <a:rPr lang="en-US" sz="4800" dirty="0" smtClean="0">
                <a:latin typeface="+mn-lt"/>
                <a:cs typeface="Arial" panose="020B0604020202020204" pitchFamily="34" charset="0"/>
              </a:rPr>
              <a:t>What Wisdom Teaches</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330740" y="1527309"/>
            <a:ext cx="11582400" cy="5068043"/>
          </a:xfrm>
        </p:spPr>
        <p:txBody>
          <a:bodyPr>
            <a:normAutofit/>
          </a:bodyPr>
          <a:lstStyle/>
          <a:p>
            <a:pPr marL="1143000" indent="-1143000">
              <a:buFont typeface="+mj-lt"/>
              <a:buAutoNum type="arabicPeriod"/>
            </a:pPr>
            <a:r>
              <a:rPr lang="en-US" sz="4400" dirty="0" smtClean="0">
                <a:cs typeface="Arial" panose="020B0604020202020204" pitchFamily="34" charset="0"/>
              </a:rPr>
              <a:t>We all have Casual, Critical, and Crucial </a:t>
            </a:r>
            <a:r>
              <a:rPr lang="en-US" sz="4400" dirty="0" smtClean="0">
                <a:cs typeface="Arial" panose="020B0604020202020204" pitchFamily="34" charset="0"/>
              </a:rPr>
              <a:t>Longings</a:t>
            </a:r>
            <a:endParaRPr lang="en-US" sz="4400" dirty="0" smtClean="0">
              <a:cs typeface="Arial" panose="020B0604020202020204" pitchFamily="34" charset="0"/>
            </a:endParaRPr>
          </a:p>
          <a:p>
            <a:pPr marL="0" indent="0">
              <a:buNone/>
            </a:pPr>
            <a:r>
              <a:rPr lang="en-US" sz="4400" dirty="0" smtClean="0">
                <a:latin typeface="Arial" panose="020B0604020202020204" pitchFamily="34" charset="0"/>
                <a:cs typeface="Arial" panose="020B0604020202020204" pitchFamily="34" charset="0"/>
              </a:rPr>
              <a:t> </a:t>
            </a:r>
          </a:p>
          <a:p>
            <a:pPr marL="0" indent="0">
              <a:buNone/>
            </a:pPr>
            <a:endParaRPr lang="en-US" sz="4400" dirty="0" smtClean="0">
              <a:latin typeface="Arial" panose="020B0604020202020204" pitchFamily="34" charset="0"/>
              <a:cs typeface="Arial" panose="020B0604020202020204" pitchFamily="34" charset="0"/>
            </a:endParaRPr>
          </a:p>
          <a:p>
            <a:pPr marL="0" indent="0">
              <a:buNone/>
            </a:pPr>
            <a:endParaRPr lang="en-US" sz="4400" dirty="0">
              <a:latin typeface="Arial" panose="020B0604020202020204" pitchFamily="34" charset="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0" indent="0">
              <a:buNone/>
            </a:pPr>
            <a:endParaRPr lang="en-US" sz="1900" i="1" dirty="0" smtClean="0">
              <a:latin typeface="Arial" panose="020B0604020202020204" pitchFamily="34" charset="0"/>
              <a:cs typeface="Arial" panose="020B0604020202020204" pitchFamily="34" charset="0"/>
            </a:endParaRPr>
          </a:p>
          <a:p>
            <a:pPr marL="0" indent="0">
              <a:buNone/>
            </a:pPr>
            <a:r>
              <a:rPr lang="en-US" sz="1900" i="1" dirty="0" smtClean="0">
                <a:latin typeface="Arial" panose="020B0604020202020204" pitchFamily="34" charset="0"/>
                <a:cs typeface="Arial" panose="020B0604020202020204" pitchFamily="34" charset="0"/>
              </a:rPr>
              <a:t>Dr. Larry </a:t>
            </a:r>
            <a:r>
              <a:rPr lang="en-US" sz="1900" i="1" dirty="0" err="1" smtClean="0">
                <a:latin typeface="Arial" panose="020B0604020202020204" pitchFamily="34" charset="0"/>
                <a:cs typeface="Arial" panose="020B0604020202020204" pitchFamily="34" charset="0"/>
              </a:rPr>
              <a:t>Crabb</a:t>
            </a:r>
            <a:r>
              <a:rPr lang="en-US" sz="1900" i="1" dirty="0" smtClean="0">
                <a:latin typeface="Arial" panose="020B0604020202020204" pitchFamily="34" charset="0"/>
                <a:cs typeface="Arial" panose="020B0604020202020204" pitchFamily="34" charset="0"/>
              </a:rPr>
              <a:t>, Inside Out</a:t>
            </a:r>
          </a:p>
        </p:txBody>
      </p:sp>
    </p:spTree>
    <p:extLst>
      <p:ext uri="{BB962C8B-B14F-4D97-AF65-F5344CB8AC3E}">
        <p14:creationId xmlns:p14="http://schemas.microsoft.com/office/powerpoint/2010/main" val="7485806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Longings</a:t>
            </a:r>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675348923"/>
              </p:ext>
            </p:extLst>
          </p:nvPr>
        </p:nvGraphicFramePr>
        <p:xfrm>
          <a:off x="838200" y="453956"/>
          <a:ext cx="10515600" cy="57230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81138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353" y="365126"/>
            <a:ext cx="10854447" cy="860560"/>
          </a:xfrm>
        </p:spPr>
        <p:txBody>
          <a:bodyPr>
            <a:normAutofit/>
          </a:bodyPr>
          <a:lstStyle/>
          <a:p>
            <a:r>
              <a:rPr lang="en-US" sz="4800" dirty="0" smtClean="0">
                <a:latin typeface="+mn-lt"/>
                <a:cs typeface="Arial" panose="020B0604020202020204" pitchFamily="34" charset="0"/>
              </a:rPr>
              <a:t>What Wisdom Teaches</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330740" y="1527309"/>
            <a:ext cx="11582400" cy="5068043"/>
          </a:xfrm>
        </p:spPr>
        <p:txBody>
          <a:bodyPr>
            <a:normAutofit/>
          </a:bodyPr>
          <a:lstStyle/>
          <a:p>
            <a:pPr marL="1143000" indent="-1143000">
              <a:buFont typeface="+mj-lt"/>
              <a:buAutoNum type="arabicPeriod" startAt="2"/>
            </a:pPr>
            <a:r>
              <a:rPr lang="en-US" sz="4400" dirty="0" smtClean="0">
                <a:cs typeface="Arial" panose="020B0604020202020204" pitchFamily="34" charset="0"/>
              </a:rPr>
              <a:t>Christ has not promised to meet either our casual or critical longings in this life.</a:t>
            </a:r>
          </a:p>
          <a:p>
            <a:pPr marL="1143000" indent="-1143000">
              <a:buFont typeface="+mj-lt"/>
              <a:buAutoNum type="arabicPeriod" startAt="2"/>
            </a:pPr>
            <a:r>
              <a:rPr lang="en-US" sz="4400" dirty="0" smtClean="0">
                <a:cs typeface="Arial" panose="020B0604020202020204" pitchFamily="34" charset="0"/>
              </a:rPr>
              <a:t>We are thirsty people, but the good we experience in the struggle of this life is but a taste of what will </a:t>
            </a:r>
            <a:r>
              <a:rPr lang="en-US" sz="4400" dirty="0" smtClean="0">
                <a:solidFill>
                  <a:srgbClr val="0070C0"/>
                </a:solidFill>
                <a:cs typeface="Arial" panose="020B0604020202020204" pitchFamily="34" charset="0"/>
              </a:rPr>
              <a:t>only</a:t>
            </a:r>
            <a:r>
              <a:rPr lang="en-US" sz="4400" dirty="0" smtClean="0">
                <a:cs typeface="Arial" panose="020B0604020202020204" pitchFamily="34" charset="0"/>
              </a:rPr>
              <a:t> be experienced later. </a:t>
            </a:r>
          </a:p>
          <a:p>
            <a:pPr marL="0" indent="0">
              <a:buNone/>
            </a:pPr>
            <a:endParaRPr lang="en-US" sz="1900" i="1" dirty="0" smtClean="0">
              <a:latin typeface="Arial" panose="020B0604020202020204" pitchFamily="34" charset="0"/>
              <a:cs typeface="Arial" panose="020B0604020202020204" pitchFamily="34" charset="0"/>
            </a:endParaRPr>
          </a:p>
          <a:p>
            <a:pPr marL="0" indent="0">
              <a:buNone/>
            </a:pPr>
            <a:r>
              <a:rPr lang="en-US" sz="1900" i="1" dirty="0" smtClean="0">
                <a:latin typeface="Arial" panose="020B0604020202020204" pitchFamily="34" charset="0"/>
                <a:cs typeface="Arial" panose="020B0604020202020204" pitchFamily="34" charset="0"/>
              </a:rPr>
              <a:t>Dr. Larry </a:t>
            </a:r>
            <a:r>
              <a:rPr lang="en-US" sz="1900" i="1" dirty="0" err="1" smtClean="0">
                <a:latin typeface="Arial" panose="020B0604020202020204" pitchFamily="34" charset="0"/>
                <a:cs typeface="Arial" panose="020B0604020202020204" pitchFamily="34" charset="0"/>
              </a:rPr>
              <a:t>Crabb</a:t>
            </a:r>
            <a:r>
              <a:rPr lang="en-US" sz="1900" i="1" dirty="0" smtClean="0">
                <a:latin typeface="Arial" panose="020B0604020202020204" pitchFamily="34" charset="0"/>
                <a:cs typeface="Arial" panose="020B0604020202020204" pitchFamily="34" charset="0"/>
              </a:rPr>
              <a:t>, Inside Out</a:t>
            </a:r>
          </a:p>
        </p:txBody>
      </p:sp>
    </p:spTree>
    <p:extLst>
      <p:ext uri="{BB962C8B-B14F-4D97-AF65-F5344CB8AC3E}">
        <p14:creationId xmlns:p14="http://schemas.microsoft.com/office/powerpoint/2010/main" val="54411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668" y="319729"/>
            <a:ext cx="10515600" cy="1325563"/>
          </a:xfrm>
        </p:spPr>
        <p:txBody>
          <a:bodyPr>
            <a:normAutofit/>
          </a:bodyPr>
          <a:lstStyle/>
          <a:p>
            <a:r>
              <a:rPr lang="en-US" sz="5400" dirty="0" smtClean="0">
                <a:latin typeface="+mn-lt"/>
                <a:cs typeface="Arial" panose="020B0604020202020204" pitchFamily="34" charset="0"/>
              </a:rPr>
              <a:t>My </a:t>
            </a:r>
            <a:r>
              <a:rPr lang="en-US" sz="5400" dirty="0" smtClean="0">
                <a:latin typeface="+mn-lt"/>
                <a:cs typeface="Arial" panose="020B0604020202020204" pitchFamily="34" charset="0"/>
              </a:rPr>
              <a:t>Heart</a:t>
            </a:r>
            <a:endParaRPr lang="en-US" sz="5400" dirty="0">
              <a:latin typeface="+mn-lt"/>
              <a:cs typeface="Arial" panose="020B0604020202020204" pitchFamily="34" charset="0"/>
            </a:endParaRPr>
          </a:p>
        </p:txBody>
      </p:sp>
      <p:sp>
        <p:nvSpPr>
          <p:cNvPr id="3" name="Content Placeholder 2"/>
          <p:cNvSpPr>
            <a:spLocks noGrp="1"/>
          </p:cNvSpPr>
          <p:nvPr>
            <p:ph idx="1"/>
          </p:nvPr>
        </p:nvSpPr>
        <p:spPr>
          <a:xfrm>
            <a:off x="356682" y="1825625"/>
            <a:ext cx="11614824" cy="4351338"/>
          </a:xfrm>
        </p:spPr>
        <p:txBody>
          <a:bodyPr>
            <a:normAutofit/>
          </a:bodyPr>
          <a:lstStyle/>
          <a:p>
            <a:pPr marL="0" indent="0">
              <a:buNone/>
            </a:pPr>
            <a:r>
              <a:rPr lang="en-US" sz="4400" dirty="0" smtClean="0"/>
              <a:t>My goal, with the help of the Holy Spirit, is not to:</a:t>
            </a:r>
          </a:p>
          <a:p>
            <a:pPr marL="742950" indent="-742950">
              <a:buFont typeface="+mj-lt"/>
              <a:buAutoNum type="arabicPeriod"/>
            </a:pPr>
            <a:r>
              <a:rPr lang="en-US" sz="4400" dirty="0" smtClean="0"/>
              <a:t>Misrepresent (false characterization) </a:t>
            </a:r>
          </a:p>
          <a:p>
            <a:pPr marL="742950" indent="-742950">
              <a:buFont typeface="+mj-lt"/>
              <a:buAutoNum type="arabicPeriod"/>
            </a:pPr>
            <a:r>
              <a:rPr lang="en-US" sz="4400" dirty="0" smtClean="0"/>
              <a:t>Win a debate</a:t>
            </a:r>
          </a:p>
          <a:p>
            <a:pPr marL="742950" indent="-742950">
              <a:buFont typeface="+mj-lt"/>
              <a:buAutoNum type="arabicPeriod"/>
            </a:pPr>
            <a:endParaRPr lang="en-US" sz="4400" dirty="0"/>
          </a:p>
        </p:txBody>
      </p:sp>
    </p:spTree>
    <p:extLst>
      <p:ext uri="{BB962C8B-B14F-4D97-AF65-F5344CB8AC3E}">
        <p14:creationId xmlns:p14="http://schemas.microsoft.com/office/powerpoint/2010/main" val="14293823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5489"/>
            <a:ext cx="10515600" cy="5301474"/>
          </a:xfrm>
        </p:spPr>
        <p:txBody>
          <a:bodyPr>
            <a:normAutofit/>
          </a:bodyPr>
          <a:lstStyle/>
          <a:p>
            <a:pPr marL="0" indent="0">
              <a:buNone/>
            </a:pPr>
            <a:r>
              <a:rPr lang="en-US" sz="5400" dirty="0"/>
              <a:t>“We pretend what we have satisfies more than it does, and pretend we haven’t been hurt as badly as we have.” </a:t>
            </a:r>
          </a:p>
          <a:p>
            <a:pPr marL="0" indent="0">
              <a:buNone/>
            </a:pPr>
            <a:endParaRPr lang="en-US" sz="5400" dirty="0" smtClean="0"/>
          </a:p>
          <a:p>
            <a:pPr marL="0" indent="0">
              <a:buNone/>
            </a:pPr>
            <a:endParaRPr lang="en-US" sz="2400" i="1" dirty="0" smtClean="0">
              <a:latin typeface="Arial" panose="020B0604020202020204" pitchFamily="34" charset="0"/>
              <a:cs typeface="Arial" panose="020B0604020202020204" pitchFamily="34" charset="0"/>
            </a:endParaRPr>
          </a:p>
          <a:p>
            <a:pPr marL="0" indent="0">
              <a:buNone/>
            </a:pPr>
            <a:r>
              <a:rPr lang="en-US" sz="2400" i="1" dirty="0" smtClean="0">
                <a:latin typeface="Arial" panose="020B0604020202020204" pitchFamily="34" charset="0"/>
                <a:cs typeface="Arial" panose="020B0604020202020204" pitchFamily="34" charset="0"/>
              </a:rPr>
              <a:t>Dr</a:t>
            </a:r>
            <a:r>
              <a:rPr lang="en-US" sz="2400" i="1" dirty="0">
                <a:latin typeface="Arial" panose="020B0604020202020204" pitchFamily="34" charset="0"/>
                <a:cs typeface="Arial" panose="020B0604020202020204" pitchFamily="34" charset="0"/>
              </a:rPr>
              <a:t>. Larry </a:t>
            </a:r>
            <a:r>
              <a:rPr lang="en-US" sz="2400" i="1" dirty="0" err="1">
                <a:latin typeface="Arial" panose="020B0604020202020204" pitchFamily="34" charset="0"/>
                <a:cs typeface="Arial" panose="020B0604020202020204" pitchFamily="34" charset="0"/>
              </a:rPr>
              <a:t>Crabb</a:t>
            </a:r>
            <a:r>
              <a:rPr lang="en-US" sz="2400" i="1" dirty="0">
                <a:latin typeface="Arial" panose="020B0604020202020204" pitchFamily="34" charset="0"/>
                <a:cs typeface="Arial" panose="020B0604020202020204" pitchFamily="34" charset="0"/>
              </a:rPr>
              <a:t>, Inside Out</a:t>
            </a:r>
          </a:p>
          <a:p>
            <a:pPr marL="0" indent="0">
              <a:buNone/>
            </a:pPr>
            <a:endParaRPr lang="en-US" sz="5400" dirty="0"/>
          </a:p>
        </p:txBody>
      </p:sp>
    </p:spTree>
    <p:extLst>
      <p:ext uri="{BB962C8B-B14F-4D97-AF65-F5344CB8AC3E}">
        <p14:creationId xmlns:p14="http://schemas.microsoft.com/office/powerpoint/2010/main" val="23657361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353" y="365126"/>
            <a:ext cx="10854447" cy="860560"/>
          </a:xfrm>
        </p:spPr>
        <p:txBody>
          <a:bodyPr>
            <a:normAutofit/>
          </a:bodyPr>
          <a:lstStyle/>
          <a:p>
            <a:r>
              <a:rPr lang="en-US" sz="4800" dirty="0" smtClean="0">
                <a:latin typeface="+mn-lt"/>
                <a:cs typeface="Arial" panose="020B0604020202020204" pitchFamily="34" charset="0"/>
              </a:rPr>
              <a:t>What Wisdom Teaches</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330740" y="1527309"/>
            <a:ext cx="11582400" cy="5068043"/>
          </a:xfrm>
        </p:spPr>
        <p:txBody>
          <a:bodyPr>
            <a:normAutofit/>
          </a:bodyPr>
          <a:lstStyle/>
          <a:p>
            <a:pPr marL="1143000" indent="-1143000">
              <a:buFont typeface="+mj-lt"/>
              <a:buAutoNum type="arabicPeriod" startAt="4"/>
            </a:pPr>
            <a:r>
              <a:rPr lang="en-US" sz="4400" dirty="0" smtClean="0">
                <a:cs typeface="Arial" panose="020B0604020202020204" pitchFamily="34" charset="0"/>
              </a:rPr>
              <a:t>We can hold multiple emotions at the same time</a:t>
            </a:r>
          </a:p>
          <a:p>
            <a:pPr marL="0" indent="0">
              <a:buNone/>
            </a:pPr>
            <a:endParaRPr lang="en-US" sz="4400" dirty="0">
              <a:cs typeface="Arial" panose="020B0604020202020204" pitchFamily="34" charset="0"/>
            </a:endParaRPr>
          </a:p>
          <a:p>
            <a:pPr marL="0" indent="0">
              <a:buNone/>
            </a:pPr>
            <a:r>
              <a:rPr lang="en-US" sz="4400" dirty="0" smtClean="0">
                <a:cs typeface="Arial" panose="020B0604020202020204" pitchFamily="34" charset="0"/>
              </a:rPr>
              <a:t> </a:t>
            </a:r>
            <a:r>
              <a:rPr lang="en-US" sz="4400" dirty="0" smtClean="0">
                <a:cs typeface="Arial" panose="020B0604020202020204" pitchFamily="34" charset="0"/>
              </a:rPr>
              <a:t>	(</a:t>
            </a:r>
            <a:r>
              <a:rPr lang="en-US" sz="4400" dirty="0" smtClean="0">
                <a:cs typeface="Arial" panose="020B0604020202020204" pitchFamily="34" charset="0"/>
              </a:rPr>
              <a:t>longsuffering and joy) – Galatians 5. </a:t>
            </a:r>
          </a:p>
          <a:p>
            <a:pPr marL="0" indent="0">
              <a:buNone/>
            </a:pPr>
            <a:endParaRPr lang="en-US" sz="1900" i="1" dirty="0" smtClean="0">
              <a:latin typeface="Arial" panose="020B0604020202020204" pitchFamily="34" charset="0"/>
              <a:cs typeface="Arial" panose="020B0604020202020204" pitchFamily="34" charset="0"/>
            </a:endParaRPr>
          </a:p>
          <a:p>
            <a:pPr marL="0" indent="0">
              <a:buNone/>
            </a:pPr>
            <a:r>
              <a:rPr lang="en-US" sz="1900" i="1"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509982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621" y="287304"/>
            <a:ext cx="10854447" cy="1325563"/>
          </a:xfrm>
        </p:spPr>
        <p:txBody>
          <a:bodyPr>
            <a:normAutofit/>
          </a:bodyPr>
          <a:lstStyle/>
          <a:p>
            <a:r>
              <a:rPr lang="en-US" sz="4800" dirty="0" smtClean="0">
                <a:latin typeface="+mn-lt"/>
                <a:cs typeface="Arial" panose="020B0604020202020204" pitchFamily="34" charset="0"/>
              </a:rPr>
              <a:t>What we give</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330740" y="1527310"/>
            <a:ext cx="11582400" cy="4351338"/>
          </a:xfrm>
        </p:spPr>
        <p:txBody>
          <a:bodyPr>
            <a:normAutofit/>
          </a:bodyPr>
          <a:lstStyle/>
          <a:p>
            <a:pPr marL="0" indent="0">
              <a:buNone/>
            </a:pPr>
            <a:r>
              <a:rPr lang="en-US" sz="4400" dirty="0" smtClean="0">
                <a:cs typeface="Arial" panose="020B0604020202020204" pitchFamily="34" charset="0"/>
              </a:rPr>
              <a:t>2 Peter 1:5</a:t>
            </a:r>
          </a:p>
          <a:p>
            <a:pPr marL="0" indent="0">
              <a:buNone/>
            </a:pPr>
            <a:endParaRPr lang="en-US" sz="4400" dirty="0">
              <a:cs typeface="Arial" panose="020B0604020202020204" pitchFamily="34" charset="0"/>
            </a:endParaRPr>
          </a:p>
          <a:p>
            <a:pPr marL="0" indent="0">
              <a:buNone/>
            </a:pPr>
            <a:r>
              <a:rPr lang="en-US" sz="4400" dirty="0" smtClean="0">
                <a:cs typeface="Arial" panose="020B0604020202020204" pitchFamily="34" charset="0"/>
              </a:rPr>
              <a:t>But </a:t>
            </a:r>
            <a:r>
              <a:rPr lang="en-US" sz="4400" dirty="0">
                <a:cs typeface="Arial" panose="020B0604020202020204" pitchFamily="34" charset="0"/>
              </a:rPr>
              <a:t>also for this very reason, </a:t>
            </a:r>
            <a:r>
              <a:rPr lang="en-US" sz="4400" dirty="0">
                <a:solidFill>
                  <a:srgbClr val="0070C0"/>
                </a:solidFill>
                <a:cs typeface="Arial" panose="020B0604020202020204" pitchFamily="34" charset="0"/>
              </a:rPr>
              <a:t>giving all diligence</a:t>
            </a:r>
            <a:endParaRPr lang="en-US" sz="4400" dirty="0" smtClean="0">
              <a:solidFill>
                <a:srgbClr val="0070C0"/>
              </a:solidFill>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01133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353" y="365125"/>
            <a:ext cx="10854447" cy="1325563"/>
          </a:xfrm>
        </p:spPr>
        <p:txBody>
          <a:bodyPr>
            <a:normAutofit/>
          </a:bodyPr>
          <a:lstStyle/>
          <a:p>
            <a:r>
              <a:rPr lang="en-US" sz="4800" dirty="0" smtClean="0">
                <a:latin typeface="+mn-lt"/>
                <a:cs typeface="Arial" panose="020B0604020202020204" pitchFamily="34" charset="0"/>
              </a:rPr>
              <a:t>What we give ourselves to . . . </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330740" y="1527310"/>
            <a:ext cx="11381362" cy="4351338"/>
          </a:xfrm>
        </p:spPr>
        <p:txBody>
          <a:bodyPr>
            <a:normAutofit/>
          </a:bodyPr>
          <a:lstStyle/>
          <a:p>
            <a:pPr marL="742950" indent="-742950">
              <a:buFont typeface="+mj-lt"/>
              <a:buAutoNum type="arabicPeriod"/>
            </a:pPr>
            <a:r>
              <a:rPr lang="en-US" sz="4400" dirty="0">
                <a:cs typeface="Arial" panose="020B0604020202020204" pitchFamily="34" charset="0"/>
              </a:rPr>
              <a:t>Hard work </a:t>
            </a:r>
            <a:r>
              <a:rPr lang="en-US" sz="4400" dirty="0" smtClean="0">
                <a:cs typeface="Arial" panose="020B0604020202020204" pitchFamily="34" charset="0"/>
              </a:rPr>
              <a:t>- Diligence </a:t>
            </a:r>
            <a:r>
              <a:rPr lang="en-US" sz="4400" dirty="0">
                <a:latin typeface="Arial" panose="020B0604020202020204" pitchFamily="34" charset="0"/>
                <a:cs typeface="Arial" panose="020B0604020202020204" pitchFamily="34" charset="0"/>
              </a:rPr>
              <a:t>(</a:t>
            </a:r>
            <a:r>
              <a:rPr lang="el-GR" sz="4400" dirty="0">
                <a:latin typeface="Arial" panose="020B0604020202020204" pitchFamily="34" charset="0"/>
                <a:cs typeface="Arial" panose="020B0604020202020204" pitchFamily="34" charset="0"/>
              </a:rPr>
              <a:t>σπουδὴν) – </a:t>
            </a:r>
            <a:r>
              <a:rPr lang="en-US" sz="4400" dirty="0">
                <a:cs typeface="Arial" panose="020B0604020202020204" pitchFamily="34" charset="0"/>
              </a:rPr>
              <a:t>earnestness / </a:t>
            </a:r>
            <a:r>
              <a:rPr lang="en-US" sz="4400" dirty="0" smtClean="0">
                <a:cs typeface="Arial" panose="020B0604020202020204" pitchFamily="34" charset="0"/>
              </a:rPr>
              <a:t>haste</a:t>
            </a:r>
          </a:p>
          <a:p>
            <a:pPr marL="742950" indent="-742950">
              <a:buFont typeface="+mj-lt"/>
              <a:buAutoNum type="arabicPeriod"/>
            </a:pPr>
            <a:r>
              <a:rPr lang="en-US" sz="4400" dirty="0" smtClean="0">
                <a:cs typeface="Arial" panose="020B0604020202020204" pitchFamily="34" charset="0"/>
              </a:rPr>
              <a:t>a process of growth </a:t>
            </a:r>
          </a:p>
          <a:p>
            <a:pPr marL="0" indent="0">
              <a:buNone/>
            </a:pPr>
            <a:r>
              <a:rPr lang="en-US" sz="4400" dirty="0">
                <a:latin typeface="Arial" panose="020B0604020202020204" pitchFamily="34" charset="0"/>
                <a:cs typeface="Arial" panose="020B0604020202020204" pitchFamily="34" charset="0"/>
              </a:rPr>
              <a:t>	</a:t>
            </a:r>
            <a:r>
              <a:rPr lang="en-US" sz="4400" dirty="0" smtClean="0">
                <a:latin typeface="Arial" panose="020B0604020202020204" pitchFamily="34" charset="0"/>
                <a:cs typeface="Arial" panose="020B0604020202020204" pitchFamily="34" charset="0"/>
              </a:rPr>
              <a:t> </a:t>
            </a:r>
          </a:p>
          <a:p>
            <a:pPr marL="0" indent="0">
              <a:buNone/>
            </a:pPr>
            <a:r>
              <a:rPr lang="en-US" sz="4400" dirty="0">
                <a:latin typeface="Arial" panose="020B0604020202020204" pitchFamily="34" charset="0"/>
                <a:cs typeface="Arial" panose="020B0604020202020204" pitchFamily="34" charset="0"/>
              </a:rPr>
              <a:t>	</a:t>
            </a:r>
            <a:r>
              <a:rPr lang="en-US" sz="4400" dirty="0" smtClean="0">
                <a:latin typeface="Arial" panose="020B0604020202020204" pitchFamily="34" charset="0"/>
                <a:cs typeface="Arial" panose="020B0604020202020204" pitchFamily="34" charset="0"/>
              </a:rPr>
              <a:t> </a:t>
            </a:r>
          </a:p>
          <a:p>
            <a:pPr marL="0" indent="0">
              <a:buNone/>
            </a:pPr>
            <a:endParaRPr lang="en-US" sz="4400" dirty="0" smtClean="0">
              <a:latin typeface="Arial" panose="020B0604020202020204" pitchFamily="34" charset="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90619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740" y="313244"/>
            <a:ext cx="10854447" cy="1325563"/>
          </a:xfrm>
        </p:spPr>
        <p:txBody>
          <a:bodyPr>
            <a:normAutofit/>
          </a:bodyPr>
          <a:lstStyle/>
          <a:p>
            <a:r>
              <a:rPr lang="en-US" sz="4800" dirty="0" smtClean="0">
                <a:latin typeface="+mn-lt"/>
                <a:cs typeface="Arial" panose="020B0604020202020204" pitchFamily="34" charset="0"/>
              </a:rPr>
              <a:t>What we give ourselves to . . . </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330740" y="1527310"/>
            <a:ext cx="11381362" cy="4351338"/>
          </a:xfrm>
        </p:spPr>
        <p:txBody>
          <a:bodyPr>
            <a:normAutofit/>
          </a:bodyPr>
          <a:lstStyle/>
          <a:p>
            <a:pPr marL="742950" indent="-742950">
              <a:buFont typeface="+mj-lt"/>
              <a:buAutoNum type="arabicPeriod" startAt="3"/>
            </a:pPr>
            <a:r>
              <a:rPr lang="en-US" sz="4400" dirty="0" smtClean="0">
                <a:cs typeface="Arial" panose="020B0604020202020204" pitchFamily="34" charset="0"/>
              </a:rPr>
              <a:t>community (authenticity and vulnerability) – Ephesians 4:14</a:t>
            </a:r>
          </a:p>
          <a:p>
            <a:pPr marL="0" indent="0">
              <a:buNone/>
            </a:pPr>
            <a:r>
              <a:rPr lang="en-US" sz="4400" dirty="0"/>
              <a:t>so that we may no longer be </a:t>
            </a:r>
            <a:r>
              <a:rPr lang="en-US" sz="4400" dirty="0">
                <a:solidFill>
                  <a:srgbClr val="0070C0"/>
                </a:solidFill>
              </a:rPr>
              <a:t>children</a:t>
            </a:r>
            <a:r>
              <a:rPr lang="en-US" sz="4400" dirty="0"/>
              <a:t>, tossed to and fro by the waves and carried about by every wind of doctrine, by </a:t>
            </a:r>
            <a:r>
              <a:rPr lang="en-US" sz="4400" dirty="0">
                <a:solidFill>
                  <a:srgbClr val="0070C0"/>
                </a:solidFill>
              </a:rPr>
              <a:t>human cunning</a:t>
            </a:r>
            <a:r>
              <a:rPr lang="en-US" sz="4400" dirty="0"/>
              <a:t>, by craftiness in deceitful schemes.</a:t>
            </a:r>
            <a:endParaRPr lang="en-US" sz="4400" dirty="0" smtClean="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56627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740" y="274333"/>
            <a:ext cx="10854447" cy="1325563"/>
          </a:xfrm>
        </p:spPr>
        <p:txBody>
          <a:bodyPr>
            <a:normAutofit/>
          </a:bodyPr>
          <a:lstStyle/>
          <a:p>
            <a:r>
              <a:rPr lang="en-US" sz="4800" dirty="0" smtClean="0">
                <a:latin typeface="+mn-lt"/>
                <a:cs typeface="Arial" panose="020B0604020202020204" pitchFamily="34" charset="0"/>
              </a:rPr>
              <a:t>What we give ourselves to . . . </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330740" y="1527310"/>
            <a:ext cx="11381362" cy="4351338"/>
          </a:xfrm>
        </p:spPr>
        <p:txBody>
          <a:bodyPr>
            <a:normAutofit/>
          </a:bodyPr>
          <a:lstStyle/>
          <a:p>
            <a:pPr marL="742950" indent="-742950">
              <a:buFont typeface="+mj-lt"/>
              <a:buAutoNum type="arabicPeriod" startAt="3"/>
            </a:pPr>
            <a:r>
              <a:rPr lang="en-US" sz="4400" dirty="0" smtClean="0">
                <a:cs typeface="Arial" panose="020B0604020202020204" pitchFamily="34" charset="0"/>
              </a:rPr>
              <a:t>To community (authenticity and vulnerability) – Ephesians 4:15</a:t>
            </a:r>
          </a:p>
          <a:p>
            <a:pPr marL="0" indent="0">
              <a:buNone/>
            </a:pPr>
            <a:endParaRPr lang="en-US" sz="4400" dirty="0" smtClean="0"/>
          </a:p>
          <a:p>
            <a:pPr marL="0" indent="0">
              <a:buNone/>
            </a:pPr>
            <a:r>
              <a:rPr lang="en-US" sz="4400" dirty="0" smtClean="0"/>
              <a:t>Rather</a:t>
            </a:r>
            <a:r>
              <a:rPr lang="en-US" sz="4400" dirty="0"/>
              <a:t>, </a:t>
            </a:r>
            <a:r>
              <a:rPr lang="en-US" sz="4400" dirty="0">
                <a:solidFill>
                  <a:srgbClr val="0070C0"/>
                </a:solidFill>
              </a:rPr>
              <a:t>speaking the truth in love</a:t>
            </a:r>
            <a:r>
              <a:rPr lang="en-US" sz="4400" dirty="0"/>
              <a:t>.</a:t>
            </a:r>
            <a:endParaRPr lang="en-US" sz="4400" dirty="0" smtClean="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0" indent="0">
              <a:buNone/>
            </a:pPr>
            <a:endParaRPr lang="en-US" sz="4400" dirty="0" smtClean="0">
              <a:latin typeface="Arial" panose="020B0604020202020204" pitchFamily="34" charset="0"/>
              <a:cs typeface="Arial" panose="020B0604020202020204" pitchFamily="34" charset="0"/>
            </a:endParaRPr>
          </a:p>
          <a:p>
            <a:pPr marL="742950" indent="-742950">
              <a:buFont typeface="+mj-lt"/>
              <a:buAutoNum type="arabicPeriod"/>
            </a:pPr>
            <a:endParaRPr lang="en-US" sz="4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47838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353" y="365125"/>
            <a:ext cx="10854447" cy="1325563"/>
          </a:xfrm>
        </p:spPr>
        <p:txBody>
          <a:bodyPr>
            <a:normAutofit/>
          </a:bodyPr>
          <a:lstStyle/>
          <a:p>
            <a:r>
              <a:rPr lang="en-US" sz="4800" dirty="0" smtClean="0">
                <a:latin typeface="+mn-lt"/>
                <a:cs typeface="Arial" panose="020B0604020202020204" pitchFamily="34" charset="0"/>
              </a:rPr>
              <a:t>Back to the blind man</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434502" y="1527310"/>
            <a:ext cx="11322996" cy="4351338"/>
          </a:xfrm>
        </p:spPr>
        <p:txBody>
          <a:bodyPr>
            <a:normAutofit lnSpcReduction="10000"/>
          </a:bodyPr>
          <a:lstStyle/>
          <a:p>
            <a:pPr marL="0" indent="0">
              <a:buNone/>
            </a:pPr>
            <a:r>
              <a:rPr lang="en-US" sz="4400" dirty="0" smtClean="0">
                <a:cs typeface="Arial" panose="020B0604020202020204" pitchFamily="34" charset="0"/>
              </a:rPr>
              <a:t>John 9:1-3</a:t>
            </a:r>
          </a:p>
          <a:p>
            <a:pPr marL="0" indent="0">
              <a:buNone/>
            </a:pPr>
            <a:r>
              <a:rPr lang="en-US" sz="4400" dirty="0" smtClean="0"/>
              <a:t>As </a:t>
            </a:r>
            <a:r>
              <a:rPr lang="en-US" sz="4400" dirty="0"/>
              <a:t>he passed by, he saw a man blind from birth. </a:t>
            </a:r>
            <a:r>
              <a:rPr lang="en-US" sz="4400" dirty="0" smtClean="0"/>
              <a:t>And </a:t>
            </a:r>
            <a:r>
              <a:rPr lang="en-US" sz="4400" dirty="0"/>
              <a:t>his disciples asked him, “Rabbi, </a:t>
            </a:r>
            <a:r>
              <a:rPr lang="en-US" sz="4400" b="1" u="sng" dirty="0">
                <a:solidFill>
                  <a:srgbClr val="0070C0"/>
                </a:solidFill>
              </a:rPr>
              <a:t>who sinned</a:t>
            </a:r>
            <a:r>
              <a:rPr lang="en-US" sz="4400" dirty="0"/>
              <a:t>, this man or his parents, that he was born blind?” </a:t>
            </a:r>
            <a:r>
              <a:rPr lang="en-US" sz="4400" dirty="0" smtClean="0"/>
              <a:t>Jesus </a:t>
            </a:r>
            <a:r>
              <a:rPr lang="en-US" sz="4400" dirty="0"/>
              <a:t>answered, “It was not that this man sinned, or his parents, </a:t>
            </a:r>
            <a:r>
              <a:rPr lang="en-US" sz="4400" b="1" dirty="0">
                <a:solidFill>
                  <a:srgbClr val="0070C0"/>
                </a:solidFill>
              </a:rPr>
              <a:t>but that the works of God should be revealed in him</a:t>
            </a:r>
            <a:r>
              <a:rPr lang="en-US" sz="4400" dirty="0"/>
              <a:t>.</a:t>
            </a:r>
            <a:endParaRPr lang="en-US" sz="4400" dirty="0" smtClean="0">
              <a:cs typeface="Arial" panose="020B0604020202020204" pitchFamily="34" charset="0"/>
            </a:endParaRPr>
          </a:p>
        </p:txBody>
      </p:sp>
    </p:spTree>
    <p:extLst>
      <p:ext uri="{BB962C8B-B14F-4D97-AF65-F5344CB8AC3E}">
        <p14:creationId xmlns:p14="http://schemas.microsoft.com/office/powerpoint/2010/main" val="27006107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latin typeface="+mn-lt"/>
              </a:rPr>
              <a:t>What are the works of God in me?</a:t>
            </a:r>
            <a:endParaRPr lang="en-US" b="1" dirty="0">
              <a:solidFill>
                <a:srgbClr val="0070C0"/>
              </a:solidFill>
              <a:latin typeface="+mn-lt"/>
            </a:endParaRPr>
          </a:p>
        </p:txBody>
      </p:sp>
      <p:sp>
        <p:nvSpPr>
          <p:cNvPr id="3" name="Content Placeholder 2"/>
          <p:cNvSpPr>
            <a:spLocks noGrp="1"/>
          </p:cNvSpPr>
          <p:nvPr>
            <p:ph sz="half" idx="1"/>
          </p:nvPr>
        </p:nvSpPr>
        <p:spPr/>
        <p:txBody>
          <a:bodyPr>
            <a:normAutofit/>
          </a:bodyPr>
          <a:lstStyle/>
          <a:p>
            <a:pPr marL="0" indent="0">
              <a:buNone/>
            </a:pPr>
            <a:r>
              <a:rPr lang="en-US" sz="4000" dirty="0" smtClean="0"/>
              <a:t>John 9:3</a:t>
            </a:r>
            <a:endParaRPr lang="en-US" sz="4000" dirty="0" smtClean="0"/>
          </a:p>
          <a:p>
            <a:pPr marL="0" indent="0">
              <a:buNone/>
            </a:pPr>
            <a:r>
              <a:rPr lang="en-US" sz="4000" dirty="0"/>
              <a:t>“It was not that this man sinned, or his parents, </a:t>
            </a:r>
            <a:r>
              <a:rPr lang="en-US" sz="4000" b="1" dirty="0">
                <a:solidFill>
                  <a:srgbClr val="0070C0"/>
                </a:solidFill>
              </a:rPr>
              <a:t>but that the works of God should be revealed in </a:t>
            </a:r>
            <a:r>
              <a:rPr lang="en-US" sz="4000" b="1" dirty="0" smtClean="0">
                <a:solidFill>
                  <a:srgbClr val="0070C0"/>
                </a:solidFill>
              </a:rPr>
              <a:t>him.</a:t>
            </a:r>
            <a:endParaRPr lang="en-US" sz="4000" dirty="0"/>
          </a:p>
        </p:txBody>
      </p:sp>
      <p:sp>
        <p:nvSpPr>
          <p:cNvPr id="4" name="Content Placeholder 3"/>
          <p:cNvSpPr>
            <a:spLocks noGrp="1"/>
          </p:cNvSpPr>
          <p:nvPr>
            <p:ph sz="half" idx="2"/>
          </p:nvPr>
        </p:nvSpPr>
        <p:spPr/>
        <p:txBody>
          <a:bodyPr>
            <a:normAutofit/>
          </a:bodyPr>
          <a:lstStyle/>
          <a:p>
            <a:pPr marL="0" indent="0">
              <a:buNone/>
            </a:pPr>
            <a:r>
              <a:rPr lang="en-US" sz="4000" dirty="0" smtClean="0"/>
              <a:t>John 3:21</a:t>
            </a:r>
            <a:endParaRPr lang="en-US" sz="4000" dirty="0" smtClean="0"/>
          </a:p>
          <a:p>
            <a:pPr marL="0" indent="0">
              <a:buNone/>
            </a:pPr>
            <a:r>
              <a:rPr lang="en-US" sz="4000" dirty="0" smtClean="0"/>
              <a:t>“Whosoever does the truth comes to the Light, </a:t>
            </a:r>
            <a:r>
              <a:rPr lang="en-US" sz="4000" b="1" dirty="0" smtClean="0">
                <a:solidFill>
                  <a:srgbClr val="0070C0"/>
                </a:solidFill>
              </a:rPr>
              <a:t>so that his works will be revealed as works wrought in God.</a:t>
            </a:r>
            <a:endParaRPr lang="en-US" sz="4000" b="1" dirty="0">
              <a:solidFill>
                <a:srgbClr val="0070C0"/>
              </a:solidFill>
            </a:endParaRPr>
          </a:p>
        </p:txBody>
      </p:sp>
    </p:spTree>
    <p:extLst>
      <p:ext uri="{BB962C8B-B14F-4D97-AF65-F5344CB8AC3E}">
        <p14:creationId xmlns:p14="http://schemas.microsoft.com/office/powerpoint/2010/main" val="5757162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mn-lt"/>
              </a:rPr>
              <a:t>Fight for perspective . . . wisdom </a:t>
            </a:r>
            <a:endParaRPr lang="en-US" sz="5400" dirty="0">
              <a:latin typeface="+mn-lt"/>
            </a:endParaRPr>
          </a:p>
        </p:txBody>
      </p:sp>
      <p:sp>
        <p:nvSpPr>
          <p:cNvPr id="3" name="Content Placeholder 2"/>
          <p:cNvSpPr>
            <a:spLocks noGrp="1"/>
          </p:cNvSpPr>
          <p:nvPr>
            <p:ph idx="1"/>
          </p:nvPr>
        </p:nvSpPr>
        <p:spPr/>
        <p:txBody>
          <a:bodyPr>
            <a:normAutofit/>
          </a:bodyPr>
          <a:lstStyle/>
          <a:p>
            <a:pPr marL="0" indent="0">
              <a:buNone/>
            </a:pPr>
            <a:r>
              <a:rPr lang="en-US" sz="4800" dirty="0" smtClean="0"/>
              <a:t>Will my pain, my unwelcome friend, help me to see my life as the work of God, continually guiding me back to God’s wisdom, community, and comfort? </a:t>
            </a:r>
          </a:p>
        </p:txBody>
      </p:sp>
    </p:spTree>
    <p:extLst>
      <p:ext uri="{BB962C8B-B14F-4D97-AF65-F5344CB8AC3E}">
        <p14:creationId xmlns:p14="http://schemas.microsoft.com/office/powerpoint/2010/main" val="2319804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935" y="378095"/>
            <a:ext cx="10515600" cy="1325563"/>
          </a:xfrm>
        </p:spPr>
        <p:txBody>
          <a:bodyPr>
            <a:normAutofit/>
          </a:bodyPr>
          <a:lstStyle/>
          <a:p>
            <a:r>
              <a:rPr lang="en-US" sz="4800" dirty="0" smtClean="0">
                <a:latin typeface="+mn-lt"/>
                <a:cs typeface="Arial" panose="020B0604020202020204" pitchFamily="34" charset="0"/>
              </a:rPr>
              <a:t>My </a:t>
            </a:r>
            <a:r>
              <a:rPr lang="en-US" sz="4800" dirty="0" smtClean="0">
                <a:latin typeface="+mn-lt"/>
                <a:cs typeface="Arial" panose="020B0604020202020204" pitchFamily="34" charset="0"/>
              </a:rPr>
              <a:t>objectives </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680935" y="1825625"/>
            <a:ext cx="11154384" cy="4351338"/>
          </a:xfrm>
        </p:spPr>
        <p:txBody>
          <a:bodyPr>
            <a:normAutofit/>
          </a:bodyPr>
          <a:lstStyle/>
          <a:p>
            <a:pPr marL="0" indent="0">
              <a:buNone/>
            </a:pPr>
            <a:endParaRPr lang="en-US" sz="4400" dirty="0" smtClean="0"/>
          </a:p>
          <a:p>
            <a:pPr marL="742950" indent="-742950">
              <a:buFont typeface="+mj-lt"/>
              <a:buAutoNum type="arabicPeriod"/>
            </a:pPr>
            <a:r>
              <a:rPr lang="en-US" sz="4400" dirty="0" smtClean="0"/>
              <a:t>Explain </a:t>
            </a:r>
            <a:r>
              <a:rPr lang="en-US" sz="4400" dirty="0" smtClean="0"/>
              <a:t>the tension </a:t>
            </a:r>
          </a:p>
          <a:p>
            <a:pPr marL="0" indent="0">
              <a:buNone/>
            </a:pPr>
            <a:endParaRPr lang="en-US" sz="4400" dirty="0"/>
          </a:p>
          <a:p>
            <a:pPr marL="742950" indent="-742950">
              <a:buFont typeface="+mj-lt"/>
              <a:buAutoNum type="arabicPeriod" startAt="2"/>
            </a:pPr>
            <a:r>
              <a:rPr lang="en-US" sz="4400" dirty="0" smtClean="0"/>
              <a:t>Give hope</a:t>
            </a:r>
            <a:endParaRPr lang="en-US" sz="4400" dirty="0"/>
          </a:p>
        </p:txBody>
      </p:sp>
    </p:spTree>
    <p:extLst>
      <p:ext uri="{BB962C8B-B14F-4D97-AF65-F5344CB8AC3E}">
        <p14:creationId xmlns:p14="http://schemas.microsoft.com/office/powerpoint/2010/main" val="4159800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924" y="326215"/>
            <a:ext cx="10515600" cy="1325563"/>
          </a:xfrm>
        </p:spPr>
        <p:txBody>
          <a:bodyPr/>
          <a:lstStyle/>
          <a:p>
            <a:r>
              <a:rPr lang="en-US" sz="4800" dirty="0" smtClean="0">
                <a:latin typeface="+mn-lt"/>
                <a:cs typeface="Arial" panose="020B0604020202020204" pitchFamily="34" charset="0"/>
              </a:rPr>
              <a:t>Definition</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0935" y="1825625"/>
            <a:ext cx="11154384" cy="4351338"/>
          </a:xfrm>
        </p:spPr>
        <p:txBody>
          <a:bodyPr>
            <a:normAutofit/>
          </a:bodyPr>
          <a:lstStyle/>
          <a:p>
            <a:pPr marL="0" indent="0">
              <a:buNone/>
            </a:pPr>
            <a:r>
              <a:rPr lang="en-US" sz="4400" dirty="0" smtClean="0">
                <a:cs typeface="Arial" panose="020B0604020202020204" pitchFamily="34" charset="0"/>
              </a:rPr>
              <a:t>Mental illness, also called mental health disorders, refers to a wide range of mental heath conditions – disorders that affect your mood, thinking, and behavior. </a:t>
            </a:r>
            <a:endParaRPr lang="en-US" sz="4400" dirty="0">
              <a:cs typeface="Arial" panose="020B0604020202020204" pitchFamily="34" charset="0"/>
            </a:endParaRPr>
          </a:p>
        </p:txBody>
      </p:sp>
    </p:spTree>
    <p:extLst>
      <p:ext uri="{BB962C8B-B14F-4D97-AF65-F5344CB8AC3E}">
        <p14:creationId xmlns:p14="http://schemas.microsoft.com/office/powerpoint/2010/main" val="4075725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323" y="261363"/>
            <a:ext cx="10515600" cy="1325563"/>
          </a:xfrm>
        </p:spPr>
        <p:txBody>
          <a:bodyPr>
            <a:normAutofit/>
          </a:bodyPr>
          <a:lstStyle/>
          <a:p>
            <a:r>
              <a:rPr lang="en-US" sz="4800" dirty="0" smtClean="0">
                <a:latin typeface="+mn-lt"/>
                <a:cs typeface="Arial" panose="020B0604020202020204" pitchFamily="34" charset="0"/>
              </a:rPr>
              <a:t>Further </a:t>
            </a:r>
            <a:r>
              <a:rPr lang="en-US" sz="4800" dirty="0" smtClean="0">
                <a:latin typeface="+mn-lt"/>
                <a:cs typeface="Arial" panose="020B0604020202020204" pitchFamily="34" charset="0"/>
              </a:rPr>
              <a:t>Clarification  </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512323" y="1825625"/>
            <a:ext cx="11322996" cy="4351338"/>
          </a:xfrm>
        </p:spPr>
        <p:txBody>
          <a:bodyPr>
            <a:normAutofit/>
          </a:bodyPr>
          <a:lstStyle/>
          <a:p>
            <a:pPr marL="742950" indent="-742950">
              <a:buFont typeface="+mj-lt"/>
              <a:buAutoNum type="arabicPeriod"/>
            </a:pPr>
            <a:r>
              <a:rPr lang="en-US" sz="4400" dirty="0" smtClean="0">
                <a:cs typeface="Arial" panose="020B0604020202020204" pitchFamily="34" charset="0"/>
              </a:rPr>
              <a:t>The consequences of which are clinically significant distress (e.g. painful symptom) or disability (i.e., impairment in one or more </a:t>
            </a:r>
            <a:r>
              <a:rPr lang="en-US" sz="4400" dirty="0" smtClean="0">
                <a:cs typeface="Arial" panose="020B0604020202020204" pitchFamily="34" charset="0"/>
              </a:rPr>
              <a:t>important </a:t>
            </a:r>
            <a:r>
              <a:rPr lang="en-US" sz="4400" dirty="0" smtClean="0">
                <a:cs typeface="Arial" panose="020B0604020202020204" pitchFamily="34" charset="0"/>
              </a:rPr>
              <a:t>areas of functioning). </a:t>
            </a:r>
          </a:p>
          <a:p>
            <a:pPr marL="742950" indent="-742950">
              <a:buFont typeface="+mj-lt"/>
              <a:buAutoNum type="arabicPeriod"/>
            </a:pPr>
            <a:r>
              <a:rPr lang="en-US" sz="4400" dirty="0" smtClean="0">
                <a:cs typeface="Arial" panose="020B0604020202020204" pitchFamily="34" charset="0"/>
              </a:rPr>
              <a:t>Must not be merely an expected response to common stressor and losses. </a:t>
            </a:r>
            <a:endParaRPr lang="en-US" sz="4400" dirty="0">
              <a:cs typeface="Arial" panose="020B0604020202020204" pitchFamily="34" charset="0"/>
            </a:endParaRPr>
          </a:p>
        </p:txBody>
      </p:sp>
    </p:spTree>
    <p:extLst>
      <p:ext uri="{BB962C8B-B14F-4D97-AF65-F5344CB8AC3E}">
        <p14:creationId xmlns:p14="http://schemas.microsoft.com/office/powerpoint/2010/main" val="1733261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502" y="201747"/>
            <a:ext cx="10515600" cy="1325563"/>
          </a:xfrm>
        </p:spPr>
        <p:txBody>
          <a:bodyPr/>
          <a:lstStyle/>
          <a:p>
            <a:r>
              <a:rPr lang="en-US" dirty="0" smtClean="0">
                <a:latin typeface="Arial" panose="020B0604020202020204" pitchFamily="34" charset="0"/>
                <a:cs typeface="Arial" panose="020B0604020202020204" pitchFamily="34" charset="0"/>
              </a:rPr>
              <a:t>Common Mental Health Categories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34502" y="1527310"/>
            <a:ext cx="11322996" cy="4351338"/>
          </a:xfrm>
        </p:spPr>
        <p:txBody>
          <a:bodyPr>
            <a:normAutofit/>
          </a:bodyPr>
          <a:lstStyle/>
          <a:p>
            <a:pPr marL="742950" indent="-742950">
              <a:buFont typeface="+mj-lt"/>
              <a:buAutoNum type="arabicPeriod"/>
            </a:pPr>
            <a:r>
              <a:rPr lang="en-US" sz="4400" dirty="0" smtClean="0">
                <a:latin typeface="Arial" panose="020B0604020202020204" pitchFamily="34" charset="0"/>
                <a:cs typeface="Arial" panose="020B0604020202020204" pitchFamily="34" charset="0"/>
              </a:rPr>
              <a:t>Anxiety disorders</a:t>
            </a:r>
          </a:p>
          <a:p>
            <a:pPr marL="742950" indent="-742950">
              <a:buFont typeface="+mj-lt"/>
              <a:buAutoNum type="arabicPeriod"/>
            </a:pPr>
            <a:r>
              <a:rPr lang="en-US" sz="4400" dirty="0" smtClean="0">
                <a:latin typeface="Arial" panose="020B0604020202020204" pitchFamily="34" charset="0"/>
                <a:cs typeface="Arial" panose="020B0604020202020204" pitchFamily="34" charset="0"/>
              </a:rPr>
              <a:t>Clinical depression</a:t>
            </a:r>
          </a:p>
          <a:p>
            <a:pPr marL="742950" indent="-742950">
              <a:buFont typeface="+mj-lt"/>
              <a:buAutoNum type="arabicPeriod"/>
            </a:pPr>
            <a:r>
              <a:rPr lang="en-US" sz="4400" dirty="0" smtClean="0">
                <a:latin typeface="Arial" panose="020B0604020202020204" pitchFamily="34" charset="0"/>
                <a:cs typeface="Arial" panose="020B0604020202020204" pitchFamily="34" charset="0"/>
              </a:rPr>
              <a:t>Mood disorders</a:t>
            </a:r>
          </a:p>
          <a:p>
            <a:pPr marL="742950" indent="-742950">
              <a:buFont typeface="+mj-lt"/>
              <a:buAutoNum type="arabicPeriod"/>
            </a:pPr>
            <a:r>
              <a:rPr lang="en-US" sz="4400" dirty="0" smtClean="0">
                <a:latin typeface="Arial" panose="020B0604020202020204" pitchFamily="34" charset="0"/>
                <a:cs typeface="Arial" panose="020B0604020202020204" pitchFamily="34" charset="0"/>
              </a:rPr>
              <a:t>Schizophrenia and psychotic disorders</a:t>
            </a:r>
          </a:p>
          <a:p>
            <a:pPr marL="742950" indent="-742950">
              <a:buFont typeface="+mj-lt"/>
              <a:buAutoNum type="arabicPeriod"/>
            </a:pPr>
            <a:r>
              <a:rPr lang="en-US" sz="4400" dirty="0" smtClean="0">
                <a:latin typeface="Arial" panose="020B0604020202020204" pitchFamily="34" charset="0"/>
                <a:cs typeface="Arial" panose="020B0604020202020204" pitchFamily="34" charset="0"/>
              </a:rPr>
              <a:t>Dementia</a:t>
            </a:r>
          </a:p>
          <a:p>
            <a:pPr marL="742950" indent="-742950">
              <a:buFont typeface="+mj-lt"/>
              <a:buAutoNum type="arabicPeriod"/>
            </a:pPr>
            <a:r>
              <a:rPr lang="en-US" sz="4400" dirty="0" smtClean="0">
                <a:latin typeface="Arial" panose="020B0604020202020204" pitchFamily="34" charset="0"/>
                <a:cs typeface="Arial" panose="020B0604020202020204" pitchFamily="34" charset="0"/>
              </a:rPr>
              <a:t>Eating disorders </a:t>
            </a:r>
          </a:p>
        </p:txBody>
      </p:sp>
    </p:spTree>
    <p:extLst>
      <p:ext uri="{BB962C8B-B14F-4D97-AF65-F5344CB8AC3E}">
        <p14:creationId xmlns:p14="http://schemas.microsoft.com/office/powerpoint/2010/main" val="3053610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502" y="201747"/>
            <a:ext cx="10515600" cy="1325563"/>
          </a:xfrm>
        </p:spPr>
        <p:txBody>
          <a:bodyPr>
            <a:normAutofit/>
          </a:bodyPr>
          <a:lstStyle/>
          <a:p>
            <a:r>
              <a:rPr lang="en-US" sz="4800" dirty="0" smtClean="0">
                <a:latin typeface="+mn-lt"/>
                <a:cs typeface="Arial" panose="020B0604020202020204" pitchFamily="34" charset="0"/>
              </a:rPr>
              <a:t>Mental Health Disorders </a:t>
            </a:r>
            <a:endParaRPr lang="en-US" sz="4800" dirty="0">
              <a:latin typeface="+mn-lt"/>
              <a:cs typeface="Arial" panose="020B0604020202020204" pitchFamily="34" charset="0"/>
            </a:endParaRPr>
          </a:p>
        </p:txBody>
      </p:sp>
      <p:sp>
        <p:nvSpPr>
          <p:cNvPr id="3" name="Content Placeholder 2"/>
          <p:cNvSpPr>
            <a:spLocks noGrp="1"/>
          </p:cNvSpPr>
          <p:nvPr>
            <p:ph idx="1"/>
          </p:nvPr>
        </p:nvSpPr>
        <p:spPr>
          <a:xfrm>
            <a:off x="434502" y="1527310"/>
            <a:ext cx="11322996" cy="4351338"/>
          </a:xfrm>
        </p:spPr>
        <p:txBody>
          <a:bodyPr>
            <a:normAutofit fontScale="85000" lnSpcReduction="20000"/>
          </a:bodyPr>
          <a:lstStyle/>
          <a:p>
            <a:pPr marL="742950" indent="-742950">
              <a:buFont typeface="+mj-lt"/>
              <a:buAutoNum type="arabicPeriod"/>
            </a:pPr>
            <a:r>
              <a:rPr lang="en-US" sz="4400" dirty="0" smtClean="0">
                <a:cs typeface="Arial" panose="020B0604020202020204" pitchFamily="34" charset="0"/>
              </a:rPr>
              <a:t>Bipolar disorder</a:t>
            </a:r>
          </a:p>
          <a:p>
            <a:pPr marL="742950" indent="-742950">
              <a:buFont typeface="+mj-lt"/>
              <a:buAutoNum type="arabicPeriod"/>
            </a:pPr>
            <a:r>
              <a:rPr lang="en-US" sz="4400" dirty="0" smtClean="0">
                <a:cs typeface="Arial" panose="020B0604020202020204" pitchFamily="34" charset="0"/>
              </a:rPr>
              <a:t>Persistent depressive disorder</a:t>
            </a:r>
          </a:p>
          <a:p>
            <a:pPr marL="742950" indent="-742950">
              <a:buFont typeface="+mj-lt"/>
              <a:buAutoNum type="arabicPeriod"/>
            </a:pPr>
            <a:r>
              <a:rPr lang="en-US" sz="4400" dirty="0" smtClean="0">
                <a:cs typeface="Arial" panose="020B0604020202020204" pitchFamily="34" charset="0"/>
              </a:rPr>
              <a:t>Generalized anxiety disorder</a:t>
            </a:r>
          </a:p>
          <a:p>
            <a:pPr marL="742950" indent="-742950">
              <a:buFont typeface="+mj-lt"/>
              <a:buAutoNum type="arabicPeriod"/>
            </a:pPr>
            <a:r>
              <a:rPr lang="en-US" sz="4400" dirty="0" smtClean="0">
                <a:cs typeface="Arial" panose="020B0604020202020204" pitchFamily="34" charset="0"/>
              </a:rPr>
              <a:t>Major depressive disorder</a:t>
            </a:r>
          </a:p>
          <a:p>
            <a:pPr marL="742950" indent="-742950">
              <a:buFont typeface="+mj-lt"/>
              <a:buAutoNum type="arabicPeriod"/>
            </a:pPr>
            <a:r>
              <a:rPr lang="en-US" sz="4400" dirty="0" smtClean="0">
                <a:cs typeface="Arial" panose="020B0604020202020204" pitchFamily="34" charset="0"/>
              </a:rPr>
              <a:t>Obsessive-compulsive disorder</a:t>
            </a:r>
          </a:p>
          <a:p>
            <a:pPr marL="742950" indent="-742950">
              <a:buFont typeface="+mj-lt"/>
              <a:buAutoNum type="arabicPeriod"/>
            </a:pPr>
            <a:r>
              <a:rPr lang="en-US" sz="4400" dirty="0" smtClean="0">
                <a:cs typeface="Arial" panose="020B0604020202020204" pitchFamily="34" charset="0"/>
              </a:rPr>
              <a:t>Post-traumatic stress disorder</a:t>
            </a:r>
          </a:p>
          <a:p>
            <a:pPr marL="742950" indent="-742950">
              <a:buFont typeface="+mj-lt"/>
              <a:buAutoNum type="arabicPeriod"/>
            </a:pPr>
            <a:r>
              <a:rPr lang="en-US" sz="4400" dirty="0" smtClean="0">
                <a:cs typeface="Arial" panose="020B0604020202020204" pitchFamily="34" charset="0"/>
              </a:rPr>
              <a:t>Schizophrenia</a:t>
            </a:r>
          </a:p>
          <a:p>
            <a:pPr marL="742950" indent="-742950">
              <a:buFont typeface="+mj-lt"/>
              <a:buAutoNum type="arabicPeriod"/>
            </a:pPr>
            <a:r>
              <a:rPr lang="en-US" sz="4400" dirty="0" smtClean="0">
                <a:cs typeface="Arial" panose="020B0604020202020204" pitchFamily="34" charset="0"/>
              </a:rPr>
              <a:t>Social anxiety disorder </a:t>
            </a:r>
            <a:r>
              <a:rPr lang="en-US" sz="44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5378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353" y="365125"/>
            <a:ext cx="10854447" cy="1325563"/>
          </a:xfrm>
        </p:spPr>
        <p:txBody>
          <a:bodyPr/>
          <a:lstStyle/>
          <a:p>
            <a:r>
              <a:rPr lang="en-US" dirty="0" smtClean="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Pain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34502" y="1527310"/>
            <a:ext cx="11322996" cy="4351338"/>
          </a:xfrm>
        </p:spPr>
        <p:txBody>
          <a:bodyPr>
            <a:normAutofit/>
          </a:bodyPr>
          <a:lstStyle/>
          <a:p>
            <a:pPr marL="0" indent="0">
              <a:buNone/>
            </a:pPr>
            <a:r>
              <a:rPr lang="en-US" sz="4400" dirty="0" smtClean="0">
                <a:latin typeface="Arial" panose="020B0604020202020204" pitchFamily="34" charset="0"/>
                <a:cs typeface="Arial" panose="020B0604020202020204" pitchFamily="34" charset="0"/>
              </a:rPr>
              <a:t>“The mind can descend far lower than the body, for in it there are bottomless pits. The flesh can bear only a certain number of wounds and no more, but the soul can bleed ten thousand ways, and die over and over again each hour.” – Charles Spurgeon  </a:t>
            </a:r>
          </a:p>
        </p:txBody>
      </p:sp>
    </p:spTree>
    <p:extLst>
      <p:ext uri="{BB962C8B-B14F-4D97-AF65-F5344CB8AC3E}">
        <p14:creationId xmlns:p14="http://schemas.microsoft.com/office/powerpoint/2010/main" val="1191830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11456</TotalTime>
  <Words>1376</Words>
  <Application>Microsoft Office PowerPoint</Application>
  <PresentationFormat>Widescreen</PresentationFormat>
  <Paragraphs>173</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Mental Illness</vt:lpstr>
      <vt:lpstr>The Tension is the Problem </vt:lpstr>
      <vt:lpstr>My Heart</vt:lpstr>
      <vt:lpstr>My objectives </vt:lpstr>
      <vt:lpstr>Definition </vt:lpstr>
      <vt:lpstr>Further Clarification  </vt:lpstr>
      <vt:lpstr>Common Mental Health Categories</vt:lpstr>
      <vt:lpstr>Mental Health Disorders </vt:lpstr>
      <vt:lpstr>The Pain </vt:lpstr>
      <vt:lpstr>The Judgement</vt:lpstr>
      <vt:lpstr>The Shame </vt:lpstr>
      <vt:lpstr>Why the Tension? </vt:lpstr>
      <vt:lpstr>Reductionist Theology </vt:lpstr>
      <vt:lpstr>Reductionist Theology </vt:lpstr>
      <vt:lpstr>Reductionist Theology </vt:lpstr>
      <vt:lpstr>Reductionist Theology </vt:lpstr>
      <vt:lpstr>Better Theology </vt:lpstr>
      <vt:lpstr>Shame </vt:lpstr>
      <vt:lpstr>Shame </vt:lpstr>
      <vt:lpstr>Why have hope?  </vt:lpstr>
      <vt:lpstr>What God gives</vt:lpstr>
      <vt:lpstr>What God Gives</vt:lpstr>
      <vt:lpstr>Get Wisdom!</vt:lpstr>
      <vt:lpstr>Where can I find wisdom? </vt:lpstr>
      <vt:lpstr>Where can I find wisdom? </vt:lpstr>
      <vt:lpstr>What is counseling? </vt:lpstr>
      <vt:lpstr>What Wisdom Teaches</vt:lpstr>
      <vt:lpstr>Longings</vt:lpstr>
      <vt:lpstr>What Wisdom Teaches</vt:lpstr>
      <vt:lpstr>PowerPoint Presentation</vt:lpstr>
      <vt:lpstr>What Wisdom Teaches</vt:lpstr>
      <vt:lpstr>What we give</vt:lpstr>
      <vt:lpstr>What we give ourselves to . . . </vt:lpstr>
      <vt:lpstr>What we give ourselves to . . . </vt:lpstr>
      <vt:lpstr>What we give ourselves to . . . </vt:lpstr>
      <vt:lpstr>Back to the blind man</vt:lpstr>
      <vt:lpstr>What are the works of God in me?</vt:lpstr>
      <vt:lpstr>Fight for perspective . . . wisdom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Illness</dc:title>
  <dc:creator>Jeff Cox</dc:creator>
  <cp:lastModifiedBy>Jeff Cox</cp:lastModifiedBy>
  <cp:revision>106</cp:revision>
  <cp:lastPrinted>2019-10-28T15:45:33Z</cp:lastPrinted>
  <dcterms:created xsi:type="dcterms:W3CDTF">2019-10-17T16:16:28Z</dcterms:created>
  <dcterms:modified xsi:type="dcterms:W3CDTF">2019-10-29T13:22:18Z</dcterms:modified>
</cp:coreProperties>
</file>